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
  </p:notesMasterIdLst>
  <p:sldIdLst>
    <p:sldId id="298" r:id="rId2"/>
    <p:sldId id="299"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F2F2"/>
    <a:srgbClr val="00022E"/>
    <a:srgbClr val="094CFC"/>
    <a:srgbClr val="320924"/>
    <a:srgbClr val="E6E6E6"/>
    <a:srgbClr val="642A50"/>
    <a:srgbClr val="612A4F"/>
    <a:srgbClr val="53123C"/>
    <a:srgbClr val="2660FA"/>
    <a:srgbClr val="336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4660"/>
  </p:normalViewPr>
  <p:slideViewPr>
    <p:cSldViewPr>
      <p:cViewPr varScale="1">
        <p:scale>
          <a:sx n="62" d="100"/>
          <a:sy n="62" d="100"/>
        </p:scale>
        <p:origin x="2722" y="58"/>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2024/12/23</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DA23B4-D408-4470-9C83-439A58815CAC}"/>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FBFB5D6-DCAC-4A58-A0B1-5A7625876772}"/>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4FB0DB-E9B6-4A72-8613-11592A6C35D2}"/>
              </a:ext>
            </a:extLst>
          </p:cNvPr>
          <p:cNvSpPr>
            <a:spLocks noGrp="1"/>
          </p:cNvSpPr>
          <p:nvPr>
            <p:ph type="dt" sz="half" idx="10"/>
          </p:nvPr>
        </p:nvSpPr>
        <p:spPr/>
        <p:txBody>
          <a:bodyPr/>
          <a:lstStyle/>
          <a:p>
            <a:pPr>
              <a:defRPr/>
            </a:pPr>
            <a:fld id="{C07978E3-3F75-4A0D-94BD-8754002B412E}" type="datetime1">
              <a:rPr lang="ja-JP" altLang="en-US" smtClean="0"/>
              <a:pPr>
                <a:defRPr/>
              </a:pPr>
              <a:t>2024/12/23</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6DF625B1-0F4E-4033-8D50-E2F50EC336F2}"/>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54F24CD2-AB6D-4FC6-AE05-C68714F1AAB2}"/>
              </a:ext>
            </a:extLst>
          </p:cNvPr>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59008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5E05C-8677-46CF-AF93-19675E521BF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09A9678-F3B1-4536-84A0-B48FD506D54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5B62B8-C82B-4554-8899-FE264050D160}"/>
              </a:ext>
            </a:extLst>
          </p:cNvPr>
          <p:cNvSpPr>
            <a:spLocks noGrp="1"/>
          </p:cNvSpPr>
          <p:nvPr>
            <p:ph type="dt" sz="half" idx="10"/>
          </p:nvPr>
        </p:nvSpPr>
        <p:spPr/>
        <p:txBody>
          <a:bodyPr/>
          <a:lstStyle/>
          <a:p>
            <a:pPr>
              <a:defRPr/>
            </a:pPr>
            <a:fld id="{F4988144-94EE-4D30-9361-6000D8699E60}" type="datetime1">
              <a:rPr lang="ja-JP" altLang="en-US" smtClean="0"/>
              <a:pPr>
                <a:defRPr/>
              </a:pPr>
              <a:t>2024/12/23</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4BF900F5-07D0-4D1B-9884-2C9394FFA1E0}"/>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819B26B-549C-462A-92A2-87C029393FCE}"/>
              </a:ext>
            </a:extLst>
          </p:cNvPr>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90127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857831-862B-4BD3-9621-68C1BA3F335F}"/>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980D05-A7F9-4F40-9A47-13C6BBFC1689}"/>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E18348-C37E-4BFE-8115-4D47DDEE3982}"/>
              </a:ext>
            </a:extLst>
          </p:cNvPr>
          <p:cNvSpPr>
            <a:spLocks noGrp="1"/>
          </p:cNvSpPr>
          <p:nvPr>
            <p:ph type="dt" sz="half" idx="10"/>
          </p:nvPr>
        </p:nvSpPr>
        <p:spPr/>
        <p:txBody>
          <a:bodyPr/>
          <a:lstStyle/>
          <a:p>
            <a:pPr>
              <a:defRPr/>
            </a:pPr>
            <a:fld id="{B9AA9BE7-304D-4DF5-9736-3527E2E07CC4}" type="datetime1">
              <a:rPr lang="ja-JP" altLang="en-US" smtClean="0"/>
              <a:pPr>
                <a:defRPr/>
              </a:pPr>
              <a:t>2024/12/23</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9A22A07A-593D-41C6-87D7-080A6F9C9AD7}"/>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6D4A2EB-6075-4039-B400-BA276E8A2A8A}"/>
              </a:ext>
            </a:extLst>
          </p:cNvPr>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72062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E20746-1F3F-490C-A361-14D68ACABD4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5338BA-CF5F-4543-B605-2B82C739415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8594FC-DDB9-45DD-B7A2-7205875C44D9}"/>
              </a:ext>
            </a:extLst>
          </p:cNvPr>
          <p:cNvSpPr>
            <a:spLocks noGrp="1"/>
          </p:cNvSpPr>
          <p:nvPr>
            <p:ph type="dt" sz="half" idx="10"/>
          </p:nvPr>
        </p:nvSpPr>
        <p:spPr/>
        <p:txBody>
          <a:bodyPr/>
          <a:lstStyle/>
          <a:p>
            <a:pPr>
              <a:defRPr/>
            </a:pPr>
            <a:fld id="{A18075BB-3CD5-4CA7-A691-D3E6921D0F2F}" type="datetime1">
              <a:rPr lang="ja-JP" altLang="en-US" smtClean="0"/>
              <a:pPr>
                <a:defRPr/>
              </a:pPr>
              <a:t>2024/12/23</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2B5FD257-A2B2-4A33-88DF-F4867822C61D}"/>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DAB84AB-07E6-405B-9E0D-EDBFA014BAC6}"/>
              </a:ext>
            </a:extLst>
          </p:cNvPr>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4159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9CD8D-24A7-476F-AA99-CC3876150451}"/>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15BEA5-A107-4E5B-9F67-A99047EDA619}"/>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112BA35-1B66-451F-BC8B-744D26DD0C20}"/>
              </a:ext>
            </a:extLst>
          </p:cNvPr>
          <p:cNvSpPr>
            <a:spLocks noGrp="1"/>
          </p:cNvSpPr>
          <p:nvPr>
            <p:ph type="dt" sz="half" idx="10"/>
          </p:nvPr>
        </p:nvSpPr>
        <p:spPr/>
        <p:txBody>
          <a:bodyPr/>
          <a:lstStyle/>
          <a:p>
            <a:pPr>
              <a:defRPr/>
            </a:pPr>
            <a:fld id="{087999A7-B118-4595-8F5D-3EA4785052C5}" type="datetime1">
              <a:rPr lang="ja-JP" altLang="en-US" smtClean="0"/>
              <a:pPr>
                <a:defRPr/>
              </a:pPr>
              <a:t>2024/12/23</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F3E9975B-F3E9-4948-9477-060E259DB815}"/>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975351A9-6F76-44BC-A935-2020F9D013E3}"/>
              </a:ext>
            </a:extLst>
          </p:cNvPr>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09955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89058-F3EB-4B4E-964E-1897BEDB9BA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3CBF8A-CA8A-45A1-BFB0-F6ED7ED5757C}"/>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01EDED3-2DBE-430F-AAE6-C4EBE4718146}"/>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833D2D-02F2-4799-88AD-CD4CB953F631}"/>
              </a:ext>
            </a:extLst>
          </p:cNvPr>
          <p:cNvSpPr>
            <a:spLocks noGrp="1"/>
          </p:cNvSpPr>
          <p:nvPr>
            <p:ph type="dt" sz="half" idx="10"/>
          </p:nvPr>
        </p:nvSpPr>
        <p:spPr/>
        <p:txBody>
          <a:bodyPr/>
          <a:lstStyle/>
          <a:p>
            <a:pPr>
              <a:defRPr/>
            </a:pPr>
            <a:fld id="{2A8EE726-064D-4A7A-87F8-C255F47775DA}" type="datetime1">
              <a:rPr lang="ja-JP" altLang="en-US" smtClean="0"/>
              <a:pPr>
                <a:defRPr/>
              </a:pPr>
              <a:t>2024/12/23</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8D8782C-F7B2-4361-B0BA-A33D633DD708}"/>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691D0C90-7A40-496F-95FD-D492759FC1C8}"/>
              </a:ext>
            </a:extLst>
          </p:cNvPr>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6643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B48DA4-89A2-49C5-8F91-CB3FA9E6CB16}"/>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F11A55-29C0-49BB-AF37-12AC232A1C9A}"/>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F1D0A2F-D3D3-4B15-B316-22E88DB55175}"/>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C140B0D-1370-4E0F-99A7-AA8A7FF81144}"/>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A979F50-D259-4F86-AD36-8ACEB2EBE560}"/>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0FA066C-B2A9-4E2F-8572-C66D3617B805}"/>
              </a:ext>
            </a:extLst>
          </p:cNvPr>
          <p:cNvSpPr>
            <a:spLocks noGrp="1"/>
          </p:cNvSpPr>
          <p:nvPr>
            <p:ph type="dt" sz="half" idx="10"/>
          </p:nvPr>
        </p:nvSpPr>
        <p:spPr/>
        <p:txBody>
          <a:bodyPr/>
          <a:lstStyle/>
          <a:p>
            <a:pPr>
              <a:defRPr/>
            </a:pPr>
            <a:fld id="{A5861FEA-1BE4-4962-8DDE-A5D55E7527A9}" type="datetime1">
              <a:rPr lang="ja-JP" altLang="en-US" smtClean="0"/>
              <a:pPr>
                <a:defRPr/>
              </a:pPr>
              <a:t>2024/12/23</a:t>
            </a:fld>
            <a:endParaRPr lang="ja-JP" altLang="en-US" sz="1800">
              <a:solidFill>
                <a:schemeClr val="tx1"/>
              </a:solidFill>
            </a:endParaRPr>
          </a:p>
        </p:txBody>
      </p:sp>
      <p:sp>
        <p:nvSpPr>
          <p:cNvPr id="8" name="フッター プレースホルダー 7">
            <a:extLst>
              <a:ext uri="{FF2B5EF4-FFF2-40B4-BE49-F238E27FC236}">
                <a16:creationId xmlns:a16="http://schemas.microsoft.com/office/drawing/2014/main" id="{0A74C2A3-707F-4F09-BC3F-BC2C03D63360}"/>
              </a:ext>
            </a:extLst>
          </p:cNvPr>
          <p:cNvSpPr>
            <a:spLocks noGrp="1"/>
          </p:cNvSpPr>
          <p:nvPr>
            <p:ph type="ftr" sz="quarter" idx="11"/>
          </p:nvPr>
        </p:nvSpPr>
        <p:spPr/>
        <p:txBody>
          <a:bodyPr/>
          <a:lstStyle/>
          <a:p>
            <a:pPr>
              <a:defRPr/>
            </a:pPr>
            <a:endParaRPr lang="ja-JP" altLang="ja-JP"/>
          </a:p>
        </p:txBody>
      </p:sp>
      <p:sp>
        <p:nvSpPr>
          <p:cNvPr id="9" name="スライド番号プレースホルダー 8">
            <a:extLst>
              <a:ext uri="{FF2B5EF4-FFF2-40B4-BE49-F238E27FC236}">
                <a16:creationId xmlns:a16="http://schemas.microsoft.com/office/drawing/2014/main" id="{AF6DF6AA-4A95-41A0-A3C3-492E98476AF7}"/>
              </a:ext>
            </a:extLst>
          </p:cNvPr>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5763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8A662B-EEB9-444B-A5C6-C7AAB4DD3E2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9D4240-2386-49DF-A1EB-EF56F297AE4C}"/>
              </a:ext>
            </a:extLst>
          </p:cNvPr>
          <p:cNvSpPr>
            <a:spLocks noGrp="1"/>
          </p:cNvSpPr>
          <p:nvPr>
            <p:ph type="dt" sz="half" idx="10"/>
          </p:nvPr>
        </p:nvSpPr>
        <p:spPr/>
        <p:txBody>
          <a:bodyPr/>
          <a:lstStyle/>
          <a:p>
            <a:pPr>
              <a:defRPr/>
            </a:pPr>
            <a:fld id="{3BC3B54A-4984-489F-9AD9-FFA51C931E4D}" type="datetime1">
              <a:rPr lang="ja-JP" altLang="en-US" smtClean="0"/>
              <a:pPr>
                <a:defRPr/>
              </a:pPr>
              <a:t>2024/12/23</a:t>
            </a:fld>
            <a:endParaRPr lang="ja-JP" altLang="en-US" sz="1800">
              <a:solidFill>
                <a:schemeClr val="tx1"/>
              </a:solidFill>
            </a:endParaRPr>
          </a:p>
        </p:txBody>
      </p:sp>
      <p:sp>
        <p:nvSpPr>
          <p:cNvPr id="4" name="フッター プレースホルダー 3">
            <a:extLst>
              <a:ext uri="{FF2B5EF4-FFF2-40B4-BE49-F238E27FC236}">
                <a16:creationId xmlns:a16="http://schemas.microsoft.com/office/drawing/2014/main" id="{FF5AF2DE-9262-47A8-824F-4427063B7BE8}"/>
              </a:ext>
            </a:extLst>
          </p:cNvPr>
          <p:cNvSpPr>
            <a:spLocks noGrp="1"/>
          </p:cNvSpPr>
          <p:nvPr>
            <p:ph type="ftr" sz="quarter" idx="11"/>
          </p:nvPr>
        </p:nvSpPr>
        <p:spPr/>
        <p:txBody>
          <a:bodyPr/>
          <a:lstStyle/>
          <a:p>
            <a:pPr>
              <a:defRPr/>
            </a:pPr>
            <a:endParaRPr lang="ja-JP" altLang="ja-JP"/>
          </a:p>
        </p:txBody>
      </p:sp>
      <p:sp>
        <p:nvSpPr>
          <p:cNvPr id="5" name="スライド番号プレースホルダー 4">
            <a:extLst>
              <a:ext uri="{FF2B5EF4-FFF2-40B4-BE49-F238E27FC236}">
                <a16:creationId xmlns:a16="http://schemas.microsoft.com/office/drawing/2014/main" id="{1D0FA338-057E-4FBC-BF9E-540E7A900DE5}"/>
              </a:ext>
            </a:extLst>
          </p:cNvPr>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01369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2324479-8AC7-4940-9E93-1E99BE69E0FE}"/>
              </a:ext>
            </a:extLst>
          </p:cNvPr>
          <p:cNvSpPr>
            <a:spLocks noGrp="1"/>
          </p:cNvSpPr>
          <p:nvPr>
            <p:ph type="dt" sz="half" idx="10"/>
          </p:nvPr>
        </p:nvSpPr>
        <p:spPr/>
        <p:txBody>
          <a:bodyPr/>
          <a:lstStyle/>
          <a:p>
            <a:pPr>
              <a:defRPr/>
            </a:pPr>
            <a:fld id="{6AF2FB7D-6622-44BB-8443-AAE9ABD04C2A}" type="datetime1">
              <a:rPr lang="ja-JP" altLang="en-US" smtClean="0"/>
              <a:pPr>
                <a:defRPr/>
              </a:pPr>
              <a:t>2024/12/23</a:t>
            </a:fld>
            <a:endParaRPr lang="ja-JP" altLang="en-US" sz="1800">
              <a:solidFill>
                <a:schemeClr val="tx1"/>
              </a:solidFill>
            </a:endParaRPr>
          </a:p>
        </p:txBody>
      </p:sp>
      <p:sp>
        <p:nvSpPr>
          <p:cNvPr id="3" name="フッター プレースホルダー 2">
            <a:extLst>
              <a:ext uri="{FF2B5EF4-FFF2-40B4-BE49-F238E27FC236}">
                <a16:creationId xmlns:a16="http://schemas.microsoft.com/office/drawing/2014/main" id="{7F0DE028-D291-4C3E-85BC-DBD6A5D7E291}"/>
              </a:ext>
            </a:extLst>
          </p:cNvPr>
          <p:cNvSpPr>
            <a:spLocks noGrp="1"/>
          </p:cNvSpPr>
          <p:nvPr>
            <p:ph type="ftr" sz="quarter" idx="11"/>
          </p:nvPr>
        </p:nvSpPr>
        <p:spPr/>
        <p:txBody>
          <a:bodyPr/>
          <a:lstStyle/>
          <a:p>
            <a:pPr>
              <a:defRPr/>
            </a:pPr>
            <a:endParaRPr lang="ja-JP" altLang="ja-JP"/>
          </a:p>
        </p:txBody>
      </p:sp>
      <p:sp>
        <p:nvSpPr>
          <p:cNvPr id="4" name="スライド番号プレースホルダー 3">
            <a:extLst>
              <a:ext uri="{FF2B5EF4-FFF2-40B4-BE49-F238E27FC236}">
                <a16:creationId xmlns:a16="http://schemas.microsoft.com/office/drawing/2014/main" id="{79257195-5281-49AD-B04F-4FD67A168ACF}"/>
              </a:ext>
            </a:extLst>
          </p:cNvPr>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28491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B0160-07B2-4D80-8D53-4000F5AA7AE6}"/>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0E5A521-16DC-426F-9197-C692F6D99B9A}"/>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63FF268-F356-4756-9C8B-8E04141C27C4}"/>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35B33DA-BEBB-4206-9E53-3DC44D5A87D3}"/>
              </a:ext>
            </a:extLst>
          </p:cNvPr>
          <p:cNvSpPr>
            <a:spLocks noGrp="1"/>
          </p:cNvSpPr>
          <p:nvPr>
            <p:ph type="dt" sz="half" idx="10"/>
          </p:nvPr>
        </p:nvSpPr>
        <p:spPr/>
        <p:txBody>
          <a:bodyPr/>
          <a:lstStyle/>
          <a:p>
            <a:pPr>
              <a:defRPr/>
            </a:pPr>
            <a:fld id="{20FF1BBD-CBC7-4959-8351-5A736CE0938B}" type="datetime1">
              <a:rPr lang="ja-JP" altLang="en-US" smtClean="0"/>
              <a:pPr>
                <a:defRPr/>
              </a:pPr>
              <a:t>2024/12/23</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2D0DC2D-3F6D-4701-BF10-E1C1DD22469F}"/>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A09D5F6B-954C-4A3D-9A6D-F7EFA378E354}"/>
              </a:ext>
            </a:extLst>
          </p:cNvPr>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4210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9F7C3-900C-49F0-B311-3C4A869F34A2}"/>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BB71194-7CAD-4901-8FB2-FF389504E4A4}"/>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3738BE92-DB11-4DB4-9B36-C4E4A7840E55}"/>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9D00648-CF13-47B8-8E2E-7AD11327E340}"/>
              </a:ext>
            </a:extLst>
          </p:cNvPr>
          <p:cNvSpPr>
            <a:spLocks noGrp="1"/>
          </p:cNvSpPr>
          <p:nvPr>
            <p:ph type="dt" sz="half" idx="10"/>
          </p:nvPr>
        </p:nvSpPr>
        <p:spPr/>
        <p:txBody>
          <a:bodyPr/>
          <a:lstStyle/>
          <a:p>
            <a:pPr>
              <a:defRPr/>
            </a:pPr>
            <a:fld id="{79992FBA-136A-4615-B42B-1BCBDE2F7E83}" type="datetime1">
              <a:rPr lang="ja-JP" altLang="en-US" smtClean="0"/>
              <a:pPr>
                <a:defRPr/>
              </a:pPr>
              <a:t>2024/12/23</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50ABCA57-9B5C-4FB7-9CDB-34B3866C91F0}"/>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2F53F478-C1B3-4303-8D03-3EC7507964EF}"/>
              </a:ext>
            </a:extLst>
          </p:cNvPr>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0499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3BD64A8-25E9-4A10-ADC3-B348E5087690}"/>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D1FE04-7C78-4B34-B9C2-8636BE8492CC}"/>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D69AC7-654E-4282-B917-FD8C434DA384}"/>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fld id="{54CA1D40-5B34-4B97-9DA7-D2C4F69DF1E9}" type="datetime1">
              <a:rPr lang="ja-JP" altLang="en-US" smtClean="0"/>
              <a:pPr>
                <a:defRPr/>
              </a:pPr>
              <a:t>2024/12/23</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8EC28857-8080-4CEF-B9E1-477690517BA1}"/>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338B5C5F-B137-4210-9F44-2BF9C427E66A}"/>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8221829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https://amd-heroes.jp/sp/review_2023Q2/images/RYZEN9_BADGE.jp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https://qr.quel.jp/tmp/a522df6578971b176d6ea4d0392a1581a9d568cd.png" TargetMode="External"/><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https://www.links.co.jp/wp-content/uploads/2016/04/80PLUS-PLATINUM.jp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https://qr.quel.jp/tmp/a522df6578971b176d6ea4d0392a1581a9d568cd.png" TargetMode="External"/><Relationship Id="rId11" Type="http://schemas.openxmlformats.org/officeDocument/2006/relationships/image" Target="../media/image15.jpeg"/><Relationship Id="rId5" Type="http://schemas.openxmlformats.org/officeDocument/2006/relationships/image" Target="../media/image4.png"/><Relationship Id="rId10"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4722"/>
            <a:ext cx="7559675" cy="8226283"/>
          </a:xfrm>
          <a:prstGeom prst="rect">
            <a:avLst/>
          </a:prstGeom>
        </p:spPr>
      </p:pic>
      <p:sp>
        <p:nvSpPr>
          <p:cNvPr id="9" name="テキスト ボックス 8">
            <a:extLst>
              <a:ext uri="{FF2B5EF4-FFF2-40B4-BE49-F238E27FC236}">
                <a16:creationId xmlns:a16="http://schemas.microsoft.com/office/drawing/2014/main" id="{B6ABBAC0-EBC4-4755-8615-9A1700A7F040}"/>
              </a:ext>
            </a:extLst>
          </p:cNvPr>
          <p:cNvSpPr txBox="1"/>
          <p:nvPr/>
        </p:nvSpPr>
        <p:spPr>
          <a:xfrm>
            <a:off x="2379423" y="647411"/>
            <a:ext cx="4220961" cy="338554"/>
          </a:xfrm>
          <a:prstGeom prst="rect">
            <a:avLst/>
          </a:prstGeom>
          <a:noFill/>
          <a:ln>
            <a:noFill/>
          </a:ln>
        </p:spPr>
        <p:txBody>
          <a:bodyPr wrap="square" rtlCol="0">
            <a:spAutoFit/>
          </a:bodyPr>
          <a:lstStyle/>
          <a:p>
            <a:pPr algn="ctr"/>
            <a:r>
              <a:rPr lang="ja-JP" altLang="en-US" sz="1600" kern="10" dirty="0">
                <a:latin typeface="ヒラギノ角ゴ7" panose="020B0700000000000000" pitchFamily="50" charset="-128"/>
                <a:ea typeface="ヒラギノ角ゴ7" panose="020B0700000000000000" pitchFamily="50" charset="-128"/>
              </a:rPr>
              <a:t>最先端コンピューターソリューション</a:t>
            </a:r>
          </a:p>
        </p:txBody>
      </p:sp>
      <p:sp>
        <p:nvSpPr>
          <p:cNvPr id="6" name="正方形/長方形 5"/>
          <p:cNvSpPr/>
          <p:nvPr/>
        </p:nvSpPr>
        <p:spPr>
          <a:xfrm>
            <a:off x="392209" y="2937954"/>
            <a:ext cx="6775256" cy="6106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6ABBAC0-EBC4-4755-8615-9A1700A7F040}"/>
              </a:ext>
            </a:extLst>
          </p:cNvPr>
          <p:cNvSpPr txBox="1"/>
          <p:nvPr/>
        </p:nvSpPr>
        <p:spPr>
          <a:xfrm>
            <a:off x="392209" y="3265930"/>
            <a:ext cx="6775256" cy="400110"/>
          </a:xfrm>
          <a:prstGeom prst="rect">
            <a:avLst/>
          </a:prstGeom>
          <a:noFill/>
          <a:ln>
            <a:noFill/>
          </a:ln>
        </p:spPr>
        <p:txBody>
          <a:bodyPr wrap="square" rtlCol="0">
            <a:spAutoFit/>
          </a:bodyPr>
          <a:lstStyle/>
          <a:p>
            <a:pPr algn="ctr"/>
            <a:r>
              <a:rPr lang="en-US" altLang="ja-JP" sz="2000" kern="10" dirty="0">
                <a:latin typeface="ヒラギノ角ゴ7" panose="020B0700000000000000" pitchFamily="50" charset="-128"/>
                <a:ea typeface="ヒラギノ角ゴ7" panose="020B0700000000000000" pitchFamily="50" charset="-128"/>
              </a:rPr>
              <a:t>HPC SERVE Type-MSE1URY1SWC</a:t>
            </a:r>
            <a:endParaRPr lang="ja-JP" altLang="en-US" sz="2000" kern="10" dirty="0">
              <a:latin typeface="ヒラギノ角ゴ7" panose="020B0700000000000000" pitchFamily="50" charset="-128"/>
              <a:ea typeface="ヒラギノ角ゴ7" panose="020B0700000000000000" pitchFamily="50" charset="-128"/>
            </a:endParaRPr>
          </a:p>
        </p:txBody>
      </p:sp>
      <p:sp>
        <p:nvSpPr>
          <p:cNvPr id="12" name="テキスト ボックス 11">
            <a:extLst>
              <a:ext uri="{FF2B5EF4-FFF2-40B4-BE49-F238E27FC236}">
                <a16:creationId xmlns:a16="http://schemas.microsoft.com/office/drawing/2014/main" id="{B6ABBAC0-EBC4-4755-8615-9A1700A7F040}"/>
              </a:ext>
            </a:extLst>
          </p:cNvPr>
          <p:cNvSpPr txBox="1"/>
          <p:nvPr/>
        </p:nvSpPr>
        <p:spPr>
          <a:xfrm>
            <a:off x="1195461" y="3669937"/>
            <a:ext cx="5098904" cy="338554"/>
          </a:xfrm>
          <a:prstGeom prst="rect">
            <a:avLst/>
          </a:prstGeom>
          <a:noFill/>
          <a:ln>
            <a:noFill/>
          </a:ln>
        </p:spPr>
        <p:txBody>
          <a:bodyPr wrap="square" rtlCol="0">
            <a:spAutoFit/>
          </a:bodyPr>
          <a:lstStyle/>
          <a:p>
            <a:pPr algn="ctr"/>
            <a:r>
              <a:rPr lang="ja-JP" altLang="en-US" sz="1600" kern="10" dirty="0">
                <a:latin typeface="ヒラギノ角ゴ4" panose="020B0400000000000000" pitchFamily="50" charset="-128"/>
                <a:ea typeface="ヒラギノ角ゴ4" panose="020B0400000000000000" pitchFamily="50" charset="-128"/>
              </a:rPr>
              <a:t>ラックマウント型エントリーサーバー</a:t>
            </a:r>
            <a:r>
              <a:rPr lang="en-US" altLang="ja-JP" sz="1600" kern="10" dirty="0">
                <a:latin typeface="ヒラギノ角ゴ4" panose="020B0400000000000000" pitchFamily="50" charset="-128"/>
                <a:ea typeface="ヒラギノ角ゴ4" panose="020B0400000000000000" pitchFamily="50" charset="-128"/>
              </a:rPr>
              <a:t>(1U / </a:t>
            </a:r>
            <a:r>
              <a:rPr lang="ja-JP" altLang="en-US" sz="1600" kern="10" dirty="0">
                <a:latin typeface="ヒラギノ角ゴ4" panose="020B0400000000000000" pitchFamily="50" charset="-128"/>
                <a:ea typeface="ヒラギノ角ゴ4" panose="020B0400000000000000" pitchFamily="50" charset="-128"/>
              </a:rPr>
              <a:t>水冷） </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128" y="637958"/>
            <a:ext cx="1257264" cy="371084"/>
          </a:xfrm>
          <a:prstGeom prst="rect">
            <a:avLst/>
          </a:prstGeom>
        </p:spPr>
      </p:pic>
      <p:sp>
        <p:nvSpPr>
          <p:cNvPr id="19" name="テキスト ボックス 18">
            <a:extLst>
              <a:ext uri="{FF2B5EF4-FFF2-40B4-BE49-F238E27FC236}">
                <a16:creationId xmlns:a16="http://schemas.microsoft.com/office/drawing/2014/main" id="{B6ABBAC0-EBC4-4755-8615-9A1700A7F040}"/>
              </a:ext>
            </a:extLst>
          </p:cNvPr>
          <p:cNvSpPr txBox="1"/>
          <p:nvPr/>
        </p:nvSpPr>
        <p:spPr>
          <a:xfrm>
            <a:off x="3234490" y="5194793"/>
            <a:ext cx="3764045" cy="2708434"/>
          </a:xfrm>
          <a:prstGeom prst="rect">
            <a:avLst/>
          </a:prstGeom>
          <a:solidFill>
            <a:srgbClr val="F2F2F2"/>
          </a:solidFill>
          <a:ln>
            <a:noFill/>
          </a:ln>
        </p:spPr>
        <p:txBody>
          <a:bodyPr wrap="square" rtlCol="0">
            <a:spAutoFit/>
          </a:bodyPr>
          <a:lstStyle/>
          <a:p>
            <a:r>
              <a:rPr lang="ja-JP" altLang="en-US" sz="850" b="1" kern="10" dirty="0">
                <a:latin typeface="游ゴシック" panose="020B0400000000000000" pitchFamily="50" charset="-128"/>
              </a:rPr>
              <a:t>■ 筐体：</a:t>
            </a:r>
            <a:r>
              <a:rPr lang="en-US" altLang="ja-JP" sz="850" b="1" kern="10" dirty="0">
                <a:latin typeface="游ゴシック" panose="020B0400000000000000" pitchFamily="50" charset="-128"/>
              </a:rPr>
              <a:t>1U </a:t>
            </a:r>
            <a:r>
              <a:rPr lang="ja-JP" altLang="en-US" sz="850" b="1" kern="10" dirty="0">
                <a:latin typeface="游ゴシック" panose="020B0400000000000000" pitchFamily="50" charset="-128"/>
              </a:rPr>
              <a:t>ラックマウント</a:t>
            </a:r>
            <a:r>
              <a:rPr lang="en-US" altLang="ja-JP" sz="850" b="1" kern="10" dirty="0">
                <a:latin typeface="游ゴシック" panose="020B0400000000000000" pitchFamily="50" charset="-128"/>
              </a:rPr>
              <a:t>- </a:t>
            </a:r>
            <a:r>
              <a:rPr lang="ja-JP" altLang="en-US" sz="850" b="1" kern="10" dirty="0">
                <a:latin typeface="游ゴシック" panose="020B0400000000000000" pitchFamily="50" charset="-128"/>
              </a:rPr>
              <a:t>約（</a:t>
            </a:r>
            <a:r>
              <a:rPr lang="en-US" altLang="ja-JP" sz="850" b="1" kern="10" dirty="0">
                <a:latin typeface="游ゴシック" panose="020B0400000000000000" pitchFamily="50" charset="-128"/>
              </a:rPr>
              <a:t>W</a:t>
            </a:r>
            <a:r>
              <a:rPr lang="ja-JP" altLang="en-US" sz="850" b="1" kern="10" dirty="0">
                <a:latin typeface="游ゴシック" panose="020B0400000000000000" pitchFamily="50" charset="-128"/>
              </a:rPr>
              <a:t>）</a:t>
            </a:r>
            <a:r>
              <a:rPr lang="en-US" altLang="ja-JP" sz="850" b="1" kern="10" dirty="0">
                <a:latin typeface="游ゴシック" panose="020B0400000000000000" pitchFamily="50" charset="-128"/>
              </a:rPr>
              <a:t>438.5 x</a:t>
            </a:r>
            <a:r>
              <a:rPr lang="ja-JP" altLang="en-US" sz="850" b="1" kern="10" dirty="0">
                <a:latin typeface="游ゴシック" panose="020B0400000000000000" pitchFamily="50" charset="-128"/>
              </a:rPr>
              <a:t>（</a:t>
            </a:r>
            <a:r>
              <a:rPr lang="en-US" altLang="ja-JP" sz="850" b="1" kern="10" dirty="0">
                <a:latin typeface="游ゴシック" panose="020B0400000000000000" pitchFamily="50" charset="-128"/>
              </a:rPr>
              <a:t>D</a:t>
            </a:r>
            <a:r>
              <a:rPr lang="ja-JP" altLang="en-US" sz="850" b="1" kern="10" dirty="0">
                <a:latin typeface="游ゴシック" panose="020B0400000000000000" pitchFamily="50" charset="-128"/>
              </a:rPr>
              <a:t>）</a:t>
            </a:r>
            <a:r>
              <a:rPr lang="en-US" altLang="ja-JP" sz="850" b="1" kern="10" dirty="0">
                <a:latin typeface="游ゴシック" panose="020B0400000000000000" pitchFamily="50" charset="-128"/>
              </a:rPr>
              <a:t>660 x</a:t>
            </a:r>
            <a:r>
              <a:rPr lang="ja-JP" altLang="en-US" sz="850" b="1" kern="10" dirty="0">
                <a:latin typeface="游ゴシック" panose="020B0400000000000000" pitchFamily="50" charset="-128"/>
              </a:rPr>
              <a:t>（</a:t>
            </a:r>
            <a:r>
              <a:rPr lang="en-US" altLang="ja-JP" sz="850" b="1" kern="10" dirty="0">
                <a:latin typeface="游ゴシック" panose="020B0400000000000000" pitchFamily="50" charset="-128"/>
              </a:rPr>
              <a:t>H</a:t>
            </a:r>
            <a:r>
              <a:rPr lang="ja-JP" altLang="en-US" sz="850" b="1" kern="10" dirty="0">
                <a:latin typeface="游ゴシック" panose="020B0400000000000000" pitchFamily="50" charset="-128"/>
              </a:rPr>
              <a:t>）</a:t>
            </a:r>
            <a:r>
              <a:rPr lang="en-US" altLang="ja-JP" sz="850" b="1" kern="10" dirty="0">
                <a:latin typeface="游ゴシック" panose="020B0400000000000000" pitchFamily="50" charset="-128"/>
              </a:rPr>
              <a:t>43.5 mm</a:t>
            </a:r>
          </a:p>
          <a:p>
            <a:r>
              <a:rPr lang="ja-JP" altLang="en-US" sz="850" b="1" kern="10" dirty="0">
                <a:latin typeface="游ゴシック" panose="020B0400000000000000" pitchFamily="50" charset="-128"/>
              </a:rPr>
              <a:t>■ </a:t>
            </a:r>
            <a:r>
              <a:rPr lang="en-US" altLang="ja-JP" sz="850" b="1" kern="10" dirty="0">
                <a:latin typeface="游ゴシック" panose="020B0400000000000000" pitchFamily="50" charset="-128"/>
              </a:rPr>
              <a:t>OS</a:t>
            </a:r>
            <a:r>
              <a:rPr lang="ja-JP" altLang="en-US" sz="850" b="1" kern="10" dirty="0">
                <a:latin typeface="游ゴシック" panose="020B0400000000000000" pitchFamily="50" charset="-128"/>
              </a:rPr>
              <a:t>：オプション</a:t>
            </a:r>
          </a:p>
          <a:p>
            <a:r>
              <a:rPr lang="ja-JP" altLang="en-US" sz="850" b="1" kern="10" dirty="0">
                <a:latin typeface="游ゴシック" panose="020B0400000000000000" pitchFamily="50" charset="-128"/>
              </a:rPr>
              <a:t>■ チップセット：</a:t>
            </a:r>
            <a:r>
              <a:rPr lang="en-US" altLang="ja-JP" sz="850" b="1" kern="10" dirty="0">
                <a:latin typeface="游ゴシック" panose="020B0400000000000000" pitchFamily="50" charset="-128"/>
              </a:rPr>
              <a:t>AMD B650 </a:t>
            </a:r>
            <a:r>
              <a:rPr lang="ja-JP" altLang="en-US" sz="850" b="1" kern="10" dirty="0">
                <a:latin typeface="游ゴシック" panose="020B0400000000000000" pitchFamily="50" charset="-128"/>
              </a:rPr>
              <a:t>チップセット</a:t>
            </a:r>
          </a:p>
          <a:p>
            <a:r>
              <a:rPr lang="ja-JP" altLang="en-US" sz="850" b="1" kern="10" dirty="0">
                <a:latin typeface="游ゴシック" panose="020B0400000000000000" pitchFamily="50" charset="-128"/>
              </a:rPr>
              <a:t>■ </a:t>
            </a:r>
            <a:r>
              <a:rPr lang="en-US" altLang="ja-JP" sz="850" b="1" kern="10" dirty="0">
                <a:latin typeface="游ゴシック" panose="020B0400000000000000" pitchFamily="50" charset="-128"/>
              </a:rPr>
              <a:t>TPM </a:t>
            </a:r>
            <a:r>
              <a:rPr lang="ja-JP" altLang="en-US" sz="850" b="1" kern="10" dirty="0">
                <a:latin typeface="游ゴシック" panose="020B0400000000000000" pitchFamily="50" charset="-128"/>
              </a:rPr>
              <a:t>モジュール：</a:t>
            </a:r>
            <a:r>
              <a:rPr lang="en-US" altLang="ja-JP" sz="850" b="1" kern="10" dirty="0">
                <a:latin typeface="游ゴシック" panose="020B0400000000000000" pitchFamily="50" charset="-128"/>
              </a:rPr>
              <a:t>TPM2.0</a:t>
            </a:r>
          </a:p>
          <a:p>
            <a:r>
              <a:rPr lang="ja-JP" altLang="en-US" sz="850" b="1" kern="10" dirty="0">
                <a:latin typeface="游ゴシック" panose="020B0400000000000000" pitchFamily="50" charset="-128"/>
              </a:rPr>
              <a:t>■ </a:t>
            </a:r>
            <a:r>
              <a:rPr lang="en-US" altLang="ja-JP" sz="850" b="1" kern="10" dirty="0">
                <a:latin typeface="游ゴシック" panose="020B0400000000000000" pitchFamily="50" charset="-128"/>
              </a:rPr>
              <a:t>CPU</a:t>
            </a:r>
            <a:r>
              <a:rPr lang="ja-JP" altLang="en-US" sz="850" b="1" kern="10" dirty="0">
                <a:latin typeface="游ゴシック" panose="020B0400000000000000" pitchFamily="50" charset="-128"/>
              </a:rPr>
              <a:t>：</a:t>
            </a:r>
            <a:r>
              <a:rPr lang="en-US" altLang="ja-JP" sz="850" b="1" kern="10" dirty="0">
                <a:latin typeface="游ゴシック" panose="020B0400000000000000" pitchFamily="50" charset="-128"/>
              </a:rPr>
              <a:t>AMD® Ryzen™ 9 7950X3D </a:t>
            </a:r>
            <a:r>
              <a:rPr lang="ja-JP" altLang="en-US" sz="850" b="1" kern="10" dirty="0">
                <a:latin typeface="游ゴシック" panose="020B0400000000000000" pitchFamily="50" charset="-128"/>
              </a:rPr>
              <a:t>プロセッサー</a:t>
            </a:r>
          </a:p>
          <a:p>
            <a:r>
              <a:rPr lang="ja-JP" altLang="en-US" sz="850" b="1" kern="10" dirty="0">
                <a:latin typeface="游ゴシック" panose="020B0400000000000000" pitchFamily="50" charset="-128"/>
              </a:rPr>
              <a:t>　　</a:t>
            </a:r>
            <a:r>
              <a:rPr lang="en-US" altLang="ja-JP" sz="850" b="1" kern="10" dirty="0">
                <a:latin typeface="游ゴシック" panose="020B0400000000000000" pitchFamily="50" charset="-128"/>
              </a:rPr>
              <a:t>- 16</a:t>
            </a:r>
            <a:r>
              <a:rPr lang="ja-JP" altLang="en-US" sz="850" b="1" kern="10" dirty="0">
                <a:latin typeface="游ゴシック" panose="020B0400000000000000" pitchFamily="50" charset="-128"/>
              </a:rPr>
              <a:t>コア </a:t>
            </a:r>
            <a:r>
              <a:rPr lang="en-US" altLang="ja-JP" sz="850" b="1" kern="10" dirty="0">
                <a:latin typeface="游ゴシック" panose="020B0400000000000000" pitchFamily="50" charset="-128"/>
              </a:rPr>
              <a:t>| 32</a:t>
            </a:r>
            <a:r>
              <a:rPr lang="ja-JP" altLang="en-US" sz="850" b="1" kern="10" dirty="0">
                <a:latin typeface="游ゴシック" panose="020B0400000000000000" pitchFamily="50" charset="-128"/>
              </a:rPr>
              <a:t>スレッド</a:t>
            </a:r>
          </a:p>
          <a:p>
            <a:r>
              <a:rPr lang="ja-JP" altLang="en-US" sz="850" b="1" kern="10" dirty="0">
                <a:latin typeface="游ゴシック" panose="020B0400000000000000" pitchFamily="50" charset="-128"/>
              </a:rPr>
              <a:t>　　</a:t>
            </a:r>
            <a:r>
              <a:rPr lang="en-US" altLang="ja-JP" sz="850" b="1" kern="10" dirty="0">
                <a:latin typeface="游ゴシック" panose="020B0400000000000000" pitchFamily="50" charset="-128"/>
              </a:rPr>
              <a:t>- 4.2GHz to 5.7GHz</a:t>
            </a:r>
          </a:p>
          <a:p>
            <a:r>
              <a:rPr lang="ja-JP" altLang="en-US" sz="850" b="1" kern="10" dirty="0">
                <a:latin typeface="游ゴシック" panose="020B0400000000000000" pitchFamily="50" charset="-128"/>
              </a:rPr>
              <a:t>　　</a:t>
            </a:r>
            <a:r>
              <a:rPr lang="en-US" altLang="ja-JP" sz="850" b="1" kern="10" dirty="0">
                <a:latin typeface="游ゴシック" panose="020B0400000000000000" pitchFamily="50" charset="-128"/>
              </a:rPr>
              <a:t>- 128MB L3 Cache | 16MB L2 Cache</a:t>
            </a:r>
          </a:p>
          <a:p>
            <a:r>
              <a:rPr lang="ja-JP" altLang="en-US" sz="850" b="1" kern="10" dirty="0">
                <a:latin typeface="游ゴシック" panose="020B0400000000000000" pitchFamily="50" charset="-128"/>
              </a:rPr>
              <a:t>■ </a:t>
            </a:r>
            <a:r>
              <a:rPr lang="en-US" altLang="ja-JP" sz="850" b="1" kern="10" dirty="0">
                <a:latin typeface="游ゴシック" panose="020B0400000000000000" pitchFamily="50" charset="-128"/>
              </a:rPr>
              <a:t>CPU</a:t>
            </a:r>
            <a:r>
              <a:rPr lang="ja-JP" altLang="en-US" sz="850" b="1" kern="10" dirty="0">
                <a:latin typeface="游ゴシック" panose="020B0400000000000000" pitchFamily="50" charset="-128"/>
              </a:rPr>
              <a:t>クーラー：</a:t>
            </a:r>
            <a:r>
              <a:rPr lang="en-US" altLang="ja-JP" sz="850" b="1" kern="10" dirty="0">
                <a:latin typeface="游ゴシック" panose="020B0400000000000000" pitchFamily="50" charset="-128"/>
              </a:rPr>
              <a:t>1U </a:t>
            </a:r>
            <a:r>
              <a:rPr lang="ja-JP" altLang="en-US" sz="850" b="1" kern="10" dirty="0">
                <a:latin typeface="游ゴシック" panose="020B0400000000000000" pitchFamily="50" charset="-128"/>
              </a:rPr>
              <a:t>水冷モジュール（最大</a:t>
            </a:r>
            <a:r>
              <a:rPr lang="en-US" altLang="ja-JP" sz="850" b="1" kern="10" dirty="0">
                <a:latin typeface="游ゴシック" panose="020B0400000000000000" pitchFamily="50" charset="-128"/>
              </a:rPr>
              <a:t>170W</a:t>
            </a:r>
            <a:r>
              <a:rPr lang="ja-JP" altLang="en-US" sz="850" b="1" kern="10" dirty="0">
                <a:latin typeface="游ゴシック" panose="020B0400000000000000" pitchFamily="50" charset="-128"/>
              </a:rPr>
              <a:t>）</a:t>
            </a:r>
          </a:p>
          <a:p>
            <a:r>
              <a:rPr lang="ja-JP" altLang="en-US" sz="850" b="1" kern="10" dirty="0">
                <a:latin typeface="游ゴシック" panose="020B0400000000000000" pitchFamily="50" charset="-128"/>
              </a:rPr>
              <a:t>■ メモリー：</a:t>
            </a:r>
            <a:r>
              <a:rPr lang="en-US" altLang="ja-JP" sz="850" b="1" kern="10" dirty="0">
                <a:latin typeface="游ゴシック" panose="020B0400000000000000" pitchFamily="50" charset="-128"/>
              </a:rPr>
              <a:t>32GB</a:t>
            </a:r>
            <a:r>
              <a:rPr lang="ja-JP" altLang="en-US" sz="850" b="1" kern="10" dirty="0">
                <a:latin typeface="游ゴシック" panose="020B0400000000000000" pitchFamily="50" charset="-128"/>
              </a:rPr>
              <a:t>（</a:t>
            </a:r>
            <a:r>
              <a:rPr lang="en-US" altLang="ja-JP" sz="850" b="1" kern="10" dirty="0">
                <a:latin typeface="游ゴシック" panose="020B0400000000000000" pitchFamily="50" charset="-128"/>
              </a:rPr>
              <a:t>16GB x2</a:t>
            </a:r>
            <a:r>
              <a:rPr lang="ja-JP" altLang="en-US" sz="850" b="1" kern="10" dirty="0">
                <a:latin typeface="游ゴシック" panose="020B0400000000000000" pitchFamily="50" charset="-128"/>
              </a:rPr>
              <a:t>）</a:t>
            </a:r>
          </a:p>
          <a:p>
            <a:r>
              <a:rPr lang="ja-JP" altLang="en-US" sz="850" b="1" kern="10" dirty="0">
                <a:latin typeface="游ゴシック" panose="020B0400000000000000" pitchFamily="50" charset="-128"/>
              </a:rPr>
              <a:t>　　</a:t>
            </a:r>
            <a:r>
              <a:rPr lang="en-US" altLang="ja-JP" sz="850" b="1" kern="10" dirty="0">
                <a:latin typeface="游ゴシック" panose="020B0400000000000000" pitchFamily="50" charset="-128"/>
              </a:rPr>
              <a:t>- DDR5-5600 | ECC | Unbuffered</a:t>
            </a:r>
            <a:r>
              <a:rPr lang="ja-JP" altLang="en-US" sz="850" b="1" kern="10" dirty="0">
                <a:latin typeface="游ゴシック" panose="020B0400000000000000" pitchFamily="50" charset="-128"/>
              </a:rPr>
              <a:t>　</a:t>
            </a:r>
            <a:r>
              <a:rPr lang="en-US" altLang="ja-JP" sz="850" b="1" kern="10" dirty="0">
                <a:latin typeface="游ゴシック" panose="020B0400000000000000" pitchFamily="50" charset="-128"/>
              </a:rPr>
              <a:t>- 4</a:t>
            </a:r>
            <a:r>
              <a:rPr lang="ja-JP" altLang="en-US" sz="850" b="1" kern="10" dirty="0">
                <a:latin typeface="游ゴシック" panose="020B0400000000000000" pitchFamily="50" charset="-128"/>
              </a:rPr>
              <a:t>スロット（</a:t>
            </a:r>
            <a:r>
              <a:rPr lang="en-US" altLang="ja-JP" sz="850" b="1" kern="10" dirty="0">
                <a:latin typeface="游ゴシック" panose="020B0400000000000000" pitchFamily="50" charset="-128"/>
              </a:rPr>
              <a:t>2ch</a:t>
            </a:r>
            <a:r>
              <a:rPr lang="ja-JP" altLang="en-US" sz="850" b="1" kern="10" dirty="0">
                <a:latin typeface="游ゴシック" panose="020B0400000000000000" pitchFamily="50" charset="-128"/>
              </a:rPr>
              <a:t>）</a:t>
            </a:r>
          </a:p>
          <a:p>
            <a:r>
              <a:rPr lang="ja-JP" altLang="en-US" sz="850" b="1" kern="10" dirty="0">
                <a:latin typeface="游ゴシック" panose="020B0400000000000000" pitchFamily="50" charset="-128"/>
              </a:rPr>
              <a:t>　　</a:t>
            </a:r>
            <a:r>
              <a:rPr lang="en-US" altLang="ja-JP" sz="850" b="1" kern="10" dirty="0">
                <a:latin typeface="游ゴシック" panose="020B0400000000000000" pitchFamily="50" charset="-128"/>
              </a:rPr>
              <a:t>- </a:t>
            </a:r>
            <a:r>
              <a:rPr lang="ja-JP" altLang="en-US" sz="850" b="1" kern="10" dirty="0">
                <a:latin typeface="游ゴシック" panose="020B0400000000000000" pitchFamily="50" charset="-128"/>
              </a:rPr>
              <a:t>最大</a:t>
            </a:r>
            <a:r>
              <a:rPr lang="en-US" altLang="ja-JP" sz="850" b="1" kern="10" dirty="0">
                <a:latin typeface="游ゴシック" panose="020B0400000000000000" pitchFamily="50" charset="-128"/>
              </a:rPr>
              <a:t>192GB</a:t>
            </a:r>
            <a:r>
              <a:rPr lang="ja-JP" altLang="en-US" sz="850" b="1" kern="10" dirty="0">
                <a:latin typeface="游ゴシック" panose="020B0400000000000000" pitchFamily="50" charset="-128"/>
              </a:rPr>
              <a:t>（</a:t>
            </a:r>
            <a:r>
              <a:rPr lang="en-US" altLang="ja-JP" sz="850" b="1" kern="10" dirty="0">
                <a:latin typeface="游ゴシック" panose="020B0400000000000000" pitchFamily="50" charset="-128"/>
              </a:rPr>
              <a:t>48GB x4 | Unbuffered | ECC</a:t>
            </a:r>
            <a:r>
              <a:rPr lang="ja-JP" altLang="en-US" sz="850" b="1" kern="10" dirty="0">
                <a:latin typeface="游ゴシック" panose="020B0400000000000000" pitchFamily="50" charset="-128"/>
              </a:rPr>
              <a:t>）</a:t>
            </a:r>
          </a:p>
          <a:p>
            <a:r>
              <a:rPr lang="ja-JP" altLang="en-US" sz="850" b="1" kern="10" dirty="0">
                <a:latin typeface="游ゴシック" panose="020B0400000000000000" pitchFamily="50" charset="-128"/>
              </a:rPr>
              <a:t>　　</a:t>
            </a:r>
            <a:r>
              <a:rPr lang="en-US" altLang="ja-JP" sz="850" b="1" kern="10" dirty="0">
                <a:latin typeface="游ゴシック" panose="020B0400000000000000" pitchFamily="50" charset="-128"/>
              </a:rPr>
              <a:t>- 5,200MT/s</a:t>
            </a:r>
            <a:r>
              <a:rPr lang="ja-JP" altLang="en-US" sz="850" b="1" kern="10" dirty="0">
                <a:latin typeface="游ゴシック" panose="020B0400000000000000" pitchFamily="50" charset="-128"/>
              </a:rPr>
              <a:t>（</a:t>
            </a:r>
            <a:r>
              <a:rPr lang="en-US" altLang="ja-JP" sz="850" b="1" kern="10" dirty="0">
                <a:latin typeface="游ゴシック" panose="020B0400000000000000" pitchFamily="50" charset="-128"/>
              </a:rPr>
              <a:t>1DPC</a:t>
            </a:r>
            <a:r>
              <a:rPr lang="ja-JP" altLang="en-US" sz="850" b="1" kern="10" dirty="0">
                <a:latin typeface="游ゴシック" panose="020B0400000000000000" pitchFamily="50" charset="-128"/>
              </a:rPr>
              <a:t>）および</a:t>
            </a:r>
            <a:r>
              <a:rPr lang="en-US" altLang="ja-JP" sz="850" b="1" kern="10" dirty="0">
                <a:latin typeface="游ゴシック" panose="020B0400000000000000" pitchFamily="50" charset="-128"/>
              </a:rPr>
              <a:t>3,600MT/s</a:t>
            </a:r>
            <a:r>
              <a:rPr lang="ja-JP" altLang="en-US" sz="850" b="1" kern="10" dirty="0">
                <a:latin typeface="游ゴシック" panose="020B0400000000000000" pitchFamily="50" charset="-128"/>
              </a:rPr>
              <a:t>（</a:t>
            </a:r>
            <a:r>
              <a:rPr lang="en-US" altLang="ja-JP" sz="850" b="1" kern="10" dirty="0">
                <a:latin typeface="游ゴシック" panose="020B0400000000000000" pitchFamily="50" charset="-128"/>
              </a:rPr>
              <a:t>2DPC</a:t>
            </a:r>
            <a:r>
              <a:rPr lang="ja-JP" altLang="en-US" sz="850" b="1" kern="10" dirty="0">
                <a:latin typeface="游ゴシック" panose="020B0400000000000000" pitchFamily="50" charset="-128"/>
              </a:rPr>
              <a:t>）</a:t>
            </a:r>
          </a:p>
          <a:p>
            <a:r>
              <a:rPr lang="ja-JP" altLang="en-US" sz="850" b="1" kern="10" dirty="0">
                <a:latin typeface="游ゴシック" panose="020B0400000000000000" pitchFamily="50" charset="-128"/>
              </a:rPr>
              <a:t>■ ストレージ：</a:t>
            </a:r>
            <a:r>
              <a:rPr lang="en-US" altLang="ja-JP" sz="850" b="1" kern="10" dirty="0">
                <a:latin typeface="游ゴシック" panose="020B0400000000000000" pitchFamily="50" charset="-128"/>
              </a:rPr>
              <a:t>[RAID1] 960GB</a:t>
            </a:r>
            <a:r>
              <a:rPr lang="ja-JP" altLang="en-US" sz="850" b="1" kern="10" dirty="0">
                <a:latin typeface="游ゴシック" panose="020B0400000000000000" pitchFamily="50" charset="-128"/>
              </a:rPr>
              <a:t>（</a:t>
            </a:r>
            <a:r>
              <a:rPr lang="en-US" altLang="ja-JP" sz="850" b="1" kern="10" dirty="0">
                <a:latin typeface="游ゴシック" panose="020B0400000000000000" pitchFamily="50" charset="-128"/>
              </a:rPr>
              <a:t>960GB x2</a:t>
            </a:r>
            <a:r>
              <a:rPr lang="ja-JP" altLang="en-US" sz="850" b="1" kern="10" dirty="0">
                <a:latin typeface="游ゴシック" panose="020B0400000000000000" pitchFamily="50" charset="-128"/>
              </a:rPr>
              <a:t>）</a:t>
            </a:r>
            <a:r>
              <a:rPr lang="en-US" altLang="ja-JP" sz="850" b="1" kern="10" dirty="0">
                <a:latin typeface="游ゴシック" panose="020B0400000000000000" pitchFamily="50" charset="-128"/>
              </a:rPr>
              <a:t>SATA3-SSD - </a:t>
            </a:r>
            <a:r>
              <a:rPr lang="ja-JP" altLang="en-US" sz="850" b="1" kern="10" dirty="0">
                <a:latin typeface="游ゴシック" panose="020B0400000000000000" pitchFamily="50" charset="-128"/>
              </a:rPr>
              <a:t>高耐久仕様</a:t>
            </a:r>
          </a:p>
          <a:p>
            <a:r>
              <a:rPr lang="ja-JP" altLang="en-US" sz="850" b="1" kern="10" dirty="0">
                <a:latin typeface="游ゴシック" panose="020B0400000000000000" pitchFamily="50" charset="-128"/>
              </a:rPr>
              <a:t>■ グラフィック：</a:t>
            </a:r>
            <a:r>
              <a:rPr lang="en-US" altLang="ja-JP" sz="850" b="1" kern="10" dirty="0">
                <a:latin typeface="游ゴシック" panose="020B0400000000000000" pitchFamily="50" charset="-128"/>
              </a:rPr>
              <a:t>[1</a:t>
            </a:r>
            <a:r>
              <a:rPr lang="ja-JP" altLang="en-US" sz="850" b="1" kern="10" dirty="0">
                <a:latin typeface="游ゴシック" panose="020B0400000000000000" pitchFamily="50" charset="-128"/>
              </a:rPr>
              <a:t>ポート</a:t>
            </a:r>
            <a:r>
              <a:rPr lang="en-US" altLang="ja-JP" sz="850" b="1" kern="10" dirty="0">
                <a:latin typeface="游ゴシック" panose="020B0400000000000000" pitchFamily="50" charset="-128"/>
              </a:rPr>
              <a:t>] D-Sub15</a:t>
            </a:r>
            <a:endParaRPr lang="ja-JP" altLang="en-US" sz="850" b="1" kern="10" dirty="0">
              <a:latin typeface="游ゴシック" panose="020B0400000000000000" pitchFamily="50" charset="-128"/>
            </a:endParaRPr>
          </a:p>
          <a:p>
            <a:r>
              <a:rPr lang="ja-JP" altLang="en-US" sz="850" b="1" kern="10" dirty="0">
                <a:latin typeface="游ゴシック" panose="020B0400000000000000" pitchFamily="50" charset="-128"/>
              </a:rPr>
              <a:t>■ ネットワーク：</a:t>
            </a:r>
            <a:r>
              <a:rPr lang="en-US" altLang="ja-JP" sz="850" b="1" kern="10" dirty="0">
                <a:latin typeface="游ゴシック" panose="020B0400000000000000" pitchFamily="50" charset="-128"/>
              </a:rPr>
              <a:t>[2</a:t>
            </a:r>
            <a:r>
              <a:rPr lang="ja-JP" altLang="en-US" sz="850" b="1" kern="10" dirty="0">
                <a:latin typeface="游ゴシック" panose="020B0400000000000000" pitchFamily="50" charset="-128"/>
              </a:rPr>
              <a:t>ポート</a:t>
            </a:r>
            <a:r>
              <a:rPr lang="en-US" altLang="ja-JP" sz="850" b="1" kern="10" dirty="0">
                <a:latin typeface="游ゴシック" panose="020B0400000000000000" pitchFamily="50" charset="-128"/>
              </a:rPr>
              <a:t>] 10</a:t>
            </a:r>
            <a:r>
              <a:rPr lang="ja-JP" altLang="en-US" sz="850" b="1" kern="10" dirty="0">
                <a:latin typeface="游ゴシック" panose="020B0400000000000000" pitchFamily="50" charset="-128"/>
              </a:rPr>
              <a:t>ギガビット（</a:t>
            </a:r>
            <a:r>
              <a:rPr lang="en-US" altLang="ja-JP" sz="850" b="1" kern="10" dirty="0">
                <a:latin typeface="游ゴシック" panose="020B0400000000000000" pitchFamily="50" charset="-128"/>
              </a:rPr>
              <a:t>RJ-45</a:t>
            </a:r>
            <a:r>
              <a:rPr lang="ja-JP" altLang="en-US" sz="850" b="1" kern="10" dirty="0">
                <a:latin typeface="游ゴシック" panose="020B0400000000000000" pitchFamily="50" charset="-128"/>
              </a:rPr>
              <a:t>）</a:t>
            </a:r>
            <a:r>
              <a:rPr lang="en-US" altLang="ja-JP" sz="850" b="1" kern="10" dirty="0">
                <a:latin typeface="游ゴシック" panose="020B0400000000000000" pitchFamily="50" charset="-128"/>
              </a:rPr>
              <a:t>[1</a:t>
            </a:r>
            <a:r>
              <a:rPr lang="ja-JP" altLang="en-US" sz="850" b="1" kern="10" dirty="0">
                <a:latin typeface="游ゴシック" panose="020B0400000000000000" pitchFamily="50" charset="-128"/>
              </a:rPr>
              <a:t>ポート</a:t>
            </a:r>
            <a:r>
              <a:rPr lang="en-US" altLang="ja-JP" sz="850" b="1" kern="10" dirty="0">
                <a:latin typeface="游ゴシック" panose="020B0400000000000000" pitchFamily="50" charset="-128"/>
              </a:rPr>
              <a:t>] IPMI</a:t>
            </a:r>
            <a:r>
              <a:rPr lang="ja-JP" altLang="en-US" sz="850" b="1" kern="10" dirty="0">
                <a:latin typeface="游ゴシック" panose="020B0400000000000000" pitchFamily="50" charset="-128"/>
              </a:rPr>
              <a:t>（</a:t>
            </a:r>
            <a:r>
              <a:rPr lang="en-US" altLang="ja-JP" sz="850" b="1" kern="10" dirty="0">
                <a:latin typeface="游ゴシック" panose="020B0400000000000000" pitchFamily="50" charset="-128"/>
              </a:rPr>
              <a:t>RJ-45</a:t>
            </a:r>
            <a:r>
              <a:rPr lang="ja-JP" altLang="en-US" sz="850" b="1" kern="10" dirty="0">
                <a:latin typeface="游ゴシック" panose="020B0400000000000000" pitchFamily="50" charset="-128"/>
              </a:rPr>
              <a:t>）</a:t>
            </a:r>
          </a:p>
          <a:p>
            <a:r>
              <a:rPr lang="ja-JP" altLang="en-US" sz="850" b="1" kern="10" dirty="0">
                <a:latin typeface="游ゴシック" panose="020B0400000000000000" pitchFamily="50" charset="-128"/>
              </a:rPr>
              <a:t>■ 電源：</a:t>
            </a:r>
            <a:r>
              <a:rPr lang="en-US" altLang="ja-JP" sz="850" b="1" kern="10" dirty="0">
                <a:latin typeface="游ゴシック" panose="020B0400000000000000" pitchFamily="50" charset="-128"/>
              </a:rPr>
              <a:t>[</a:t>
            </a:r>
            <a:r>
              <a:rPr lang="ja-JP" altLang="en-US" sz="850" b="1" kern="10" dirty="0">
                <a:latin typeface="游ゴシック" panose="020B0400000000000000" pitchFamily="50" charset="-128"/>
              </a:rPr>
              <a:t>冗長化（</a:t>
            </a:r>
            <a:r>
              <a:rPr lang="en-US" altLang="ja-JP" sz="850" b="1" kern="10" dirty="0">
                <a:latin typeface="游ゴシック" panose="020B0400000000000000" pitchFamily="50" charset="-128"/>
              </a:rPr>
              <a:t>1+1</a:t>
            </a:r>
            <a:r>
              <a:rPr lang="ja-JP" altLang="en-US" sz="850" b="1" kern="10" dirty="0">
                <a:latin typeface="游ゴシック" panose="020B0400000000000000" pitchFamily="50" charset="-128"/>
              </a:rPr>
              <a:t>）</a:t>
            </a:r>
            <a:r>
              <a:rPr lang="en-US" altLang="ja-JP" sz="850" b="1" kern="10" dirty="0">
                <a:latin typeface="游ゴシック" panose="020B0400000000000000" pitchFamily="50" charset="-128"/>
              </a:rPr>
              <a:t>] 600W/100V - 80 Plus Platinum </a:t>
            </a:r>
            <a:r>
              <a:rPr lang="ja-JP" altLang="en-US" sz="850" b="1" kern="10" dirty="0">
                <a:latin typeface="游ゴシック" panose="020B0400000000000000" pitchFamily="50" charset="-128"/>
              </a:rPr>
              <a:t>認証</a:t>
            </a:r>
          </a:p>
          <a:p>
            <a:r>
              <a:rPr lang="ja-JP" altLang="en-US" sz="850" b="1" kern="10" dirty="0">
                <a:latin typeface="游ゴシック" panose="020B0400000000000000" pitchFamily="50" charset="-128"/>
              </a:rPr>
              <a:t>■ 保守：</a:t>
            </a:r>
            <a:r>
              <a:rPr lang="en-US" altLang="ja-JP" sz="850" b="1" kern="10" dirty="0">
                <a:latin typeface="游ゴシック" panose="020B0400000000000000" pitchFamily="50" charset="-128"/>
              </a:rPr>
              <a:t>3</a:t>
            </a:r>
            <a:r>
              <a:rPr lang="ja-JP" altLang="en-US" sz="850" b="1" kern="10" dirty="0">
                <a:latin typeface="游ゴシック" panose="020B0400000000000000" pitchFamily="50" charset="-128"/>
              </a:rPr>
              <a:t>年間センドバック方式ハードウェア保証</a:t>
            </a:r>
          </a:p>
          <a:p>
            <a:r>
              <a:rPr lang="ja-JP" altLang="en-US" sz="850" b="1" kern="10" dirty="0">
                <a:latin typeface="游ゴシック" panose="020B0400000000000000" pitchFamily="50" charset="-128"/>
              </a:rPr>
              <a:t>■ ラック・マウントレールキット付属</a:t>
            </a:r>
            <a:endParaRPr lang="ja-JP" altLang="en-US" sz="850" b="1" kern="10" dirty="0">
              <a:latin typeface="游ゴシック" panose="020B0400000000000000" pitchFamily="50" charset="-128"/>
              <a:ea typeface="游ゴシック" panose="020B0400000000000000" pitchFamily="50" charset="-128"/>
            </a:endParaRPr>
          </a:p>
        </p:txBody>
      </p:sp>
      <p:sp>
        <p:nvSpPr>
          <p:cNvPr id="40" name="テキスト ボックス 39">
            <a:extLst>
              <a:ext uri="{FF2B5EF4-FFF2-40B4-BE49-F238E27FC236}">
                <a16:creationId xmlns:a16="http://schemas.microsoft.com/office/drawing/2014/main" id="{B6ABBAC0-EBC4-4755-8615-9A1700A7F040}"/>
              </a:ext>
            </a:extLst>
          </p:cNvPr>
          <p:cNvSpPr txBox="1"/>
          <p:nvPr/>
        </p:nvSpPr>
        <p:spPr>
          <a:xfrm>
            <a:off x="3983164" y="8392789"/>
            <a:ext cx="1047720" cy="261610"/>
          </a:xfrm>
          <a:prstGeom prst="rect">
            <a:avLst/>
          </a:prstGeom>
          <a:noFill/>
          <a:ln>
            <a:noFill/>
          </a:ln>
        </p:spPr>
        <p:txBody>
          <a:bodyPr wrap="square" rtlCol="0">
            <a:spAutoFit/>
          </a:bodyPr>
          <a:lstStyle/>
          <a:p>
            <a:pPr algn="ctr"/>
            <a:r>
              <a:rPr lang="ja-JP" altLang="en-US" sz="1100" kern="10" dirty="0">
                <a:latin typeface="ヒラギノ角ゴ7" panose="020B0700000000000000" pitchFamily="50" charset="-128"/>
                <a:ea typeface="ヒラギノ角ゴ7" panose="020B0700000000000000" pitchFamily="50" charset="-128"/>
              </a:rPr>
              <a:t>販売価格</a:t>
            </a:r>
          </a:p>
        </p:txBody>
      </p:sp>
      <p:sp>
        <p:nvSpPr>
          <p:cNvPr id="43" name="テキスト ボックス 42">
            <a:extLst>
              <a:ext uri="{FF2B5EF4-FFF2-40B4-BE49-F238E27FC236}">
                <a16:creationId xmlns:a16="http://schemas.microsoft.com/office/drawing/2014/main" id="{B6ABBAC0-EBC4-4755-8615-9A1700A7F040}"/>
              </a:ext>
            </a:extLst>
          </p:cNvPr>
          <p:cNvSpPr txBox="1"/>
          <p:nvPr/>
        </p:nvSpPr>
        <p:spPr>
          <a:xfrm>
            <a:off x="3250987" y="8363557"/>
            <a:ext cx="808242" cy="338554"/>
          </a:xfrm>
          <a:prstGeom prst="rect">
            <a:avLst/>
          </a:prstGeom>
          <a:solidFill>
            <a:srgbClr val="F2F2F2"/>
          </a:solidFill>
          <a:ln>
            <a:noFill/>
          </a:ln>
        </p:spPr>
        <p:txBody>
          <a:bodyPr wrap="square" rtlCol="0">
            <a:spAutoFit/>
          </a:bodyPr>
          <a:lstStyle/>
          <a:p>
            <a:pPr algn="ctr"/>
            <a:r>
              <a:rPr lang="ja-JP" altLang="en-US" sz="800" b="1" kern="10" dirty="0">
                <a:latin typeface="游ゴシック" panose="020B0400000000000000" pitchFamily="50" charset="-128"/>
                <a:ea typeface="游ゴシック" panose="020B0400000000000000" pitchFamily="50" charset="-128"/>
              </a:rPr>
              <a:t>カスタマイズ承ります。</a:t>
            </a:r>
          </a:p>
        </p:txBody>
      </p:sp>
      <p:cxnSp>
        <p:nvCxnSpPr>
          <p:cNvPr id="4" name="直線コネクタ 3"/>
          <p:cNvCxnSpPr/>
          <p:nvPr/>
        </p:nvCxnSpPr>
        <p:spPr>
          <a:xfrm>
            <a:off x="1265309" y="3670762"/>
            <a:ext cx="502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WordArt 177">
            <a:extLst>
              <a:ext uri="{FF2B5EF4-FFF2-40B4-BE49-F238E27FC236}">
                <a16:creationId xmlns:a16="http://schemas.microsoft.com/office/drawing/2014/main" id="{1DEF23F6-2EB1-4B94-9584-79ED35E994C9}"/>
              </a:ext>
            </a:extLst>
          </p:cNvPr>
          <p:cNvSpPr>
            <a:spLocks noChangeArrowheads="1" noChangeShapeType="1" noTextEdit="1"/>
          </p:cNvSpPr>
          <p:nvPr/>
        </p:nvSpPr>
        <p:spPr bwMode="auto">
          <a:xfrm>
            <a:off x="3395028" y="9916754"/>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28" name="WordArt 178">
            <a:extLst>
              <a:ext uri="{FF2B5EF4-FFF2-40B4-BE49-F238E27FC236}">
                <a16:creationId xmlns:a16="http://schemas.microsoft.com/office/drawing/2014/main" id="{16A30183-FCC9-41DB-8996-4A698AE1D56D}"/>
              </a:ext>
            </a:extLst>
          </p:cNvPr>
          <p:cNvSpPr>
            <a:spLocks noChangeArrowheads="1" noChangeShapeType="1" noTextEdit="1"/>
          </p:cNvSpPr>
          <p:nvPr/>
        </p:nvSpPr>
        <p:spPr bwMode="auto">
          <a:xfrm>
            <a:off x="3395028" y="10132033"/>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30" name="Picture 179">
            <a:extLst>
              <a:ext uri="{FF2B5EF4-FFF2-40B4-BE49-F238E27FC236}">
                <a16:creationId xmlns:a16="http://schemas.microsoft.com/office/drawing/2014/main" id="{F60F1083-2B1C-4FD3-A589-870AD1E598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6838" y="10095200"/>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WordArt 180">
            <a:extLst>
              <a:ext uri="{FF2B5EF4-FFF2-40B4-BE49-F238E27FC236}">
                <a16:creationId xmlns:a16="http://schemas.microsoft.com/office/drawing/2014/main" id="{F983CB65-52A9-44D5-8969-E1CA1D54C076}"/>
              </a:ext>
            </a:extLst>
          </p:cNvPr>
          <p:cNvSpPr>
            <a:spLocks noChangeArrowheads="1" noChangeShapeType="1" noTextEdit="1"/>
          </p:cNvSpPr>
          <p:nvPr/>
        </p:nvSpPr>
        <p:spPr bwMode="auto">
          <a:xfrm>
            <a:off x="4282123" y="10165690"/>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33" name="Picture 181">
            <a:extLst>
              <a:ext uri="{FF2B5EF4-FFF2-40B4-BE49-F238E27FC236}">
                <a16:creationId xmlns:a16="http://schemas.microsoft.com/office/drawing/2014/main" id="{ACD06A0A-FF06-4122-9915-0DB2CE926BDD}"/>
              </a:ext>
            </a:extLst>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5841683" y="9873571"/>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182">
            <a:extLst>
              <a:ext uri="{FF2B5EF4-FFF2-40B4-BE49-F238E27FC236}">
                <a16:creationId xmlns:a16="http://schemas.microsoft.com/office/drawing/2014/main" id="{9DDD899D-D7B8-4B86-8576-D3794E260329}"/>
              </a:ext>
            </a:extLst>
          </p:cNvPr>
          <p:cNvGrpSpPr>
            <a:grpSpLocks/>
          </p:cNvGrpSpPr>
          <p:nvPr/>
        </p:nvGrpSpPr>
        <p:grpSpPr bwMode="auto">
          <a:xfrm>
            <a:off x="1276668" y="9936440"/>
            <a:ext cx="1924050" cy="370863"/>
            <a:chOff x="1415" y="3999"/>
            <a:chExt cx="8197" cy="1580"/>
          </a:xfrm>
        </p:grpSpPr>
        <p:sp>
          <p:nvSpPr>
            <p:cNvPr id="35" name="AutoShape 183">
              <a:extLst>
                <a:ext uri="{FF2B5EF4-FFF2-40B4-BE49-F238E27FC236}">
                  <a16:creationId xmlns:a16="http://schemas.microsoft.com/office/drawing/2014/main" id="{F3A4CD67-B294-4CC3-A011-E436BB47905B}"/>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37" name="Group 184">
              <a:extLst>
                <a:ext uri="{FF2B5EF4-FFF2-40B4-BE49-F238E27FC236}">
                  <a16:creationId xmlns:a16="http://schemas.microsoft.com/office/drawing/2014/main" id="{14F23133-622E-4FAB-A4C1-452183F2F4E3}"/>
                </a:ext>
              </a:extLst>
            </p:cNvPr>
            <p:cNvGrpSpPr>
              <a:grpSpLocks/>
            </p:cNvGrpSpPr>
            <p:nvPr/>
          </p:nvGrpSpPr>
          <p:grpSpPr bwMode="auto">
            <a:xfrm>
              <a:off x="3584" y="4007"/>
              <a:ext cx="6028" cy="1179"/>
              <a:chOff x="3528" y="3992"/>
              <a:chExt cx="6256" cy="1224"/>
            </a:xfrm>
          </p:grpSpPr>
          <p:sp>
            <p:nvSpPr>
              <p:cNvPr id="58" name="Freeform 185">
                <a:extLst>
                  <a:ext uri="{FF2B5EF4-FFF2-40B4-BE49-F238E27FC236}">
                    <a16:creationId xmlns:a16="http://schemas.microsoft.com/office/drawing/2014/main" id="{F32CA9A5-FC78-4399-8792-70724CC74FEA}"/>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186">
                <a:extLst>
                  <a:ext uri="{FF2B5EF4-FFF2-40B4-BE49-F238E27FC236}">
                    <a16:creationId xmlns:a16="http://schemas.microsoft.com/office/drawing/2014/main" id="{3E488A9B-A8D3-41AD-9195-FE5A2A2F6989}"/>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187">
                <a:extLst>
                  <a:ext uri="{FF2B5EF4-FFF2-40B4-BE49-F238E27FC236}">
                    <a16:creationId xmlns:a16="http://schemas.microsoft.com/office/drawing/2014/main" id="{17612E45-68EC-4750-AEB3-613293563958}"/>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188">
                <a:extLst>
                  <a:ext uri="{FF2B5EF4-FFF2-40B4-BE49-F238E27FC236}">
                    <a16:creationId xmlns:a16="http://schemas.microsoft.com/office/drawing/2014/main" id="{57097C76-F636-4761-8DCC-9798D87E7633}"/>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189">
                <a:extLst>
                  <a:ext uri="{FF2B5EF4-FFF2-40B4-BE49-F238E27FC236}">
                    <a16:creationId xmlns:a16="http://schemas.microsoft.com/office/drawing/2014/main" id="{0E7049D3-8949-4B7E-953A-AAEEFB5B194B}"/>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190">
                <a:extLst>
                  <a:ext uri="{FF2B5EF4-FFF2-40B4-BE49-F238E27FC236}">
                    <a16:creationId xmlns:a16="http://schemas.microsoft.com/office/drawing/2014/main" id="{E0BC1279-E3BC-45D5-ABB7-B8ABDA8CDA5D}"/>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Rectangle 191">
                <a:extLst>
                  <a:ext uri="{FF2B5EF4-FFF2-40B4-BE49-F238E27FC236}">
                    <a16:creationId xmlns:a16="http://schemas.microsoft.com/office/drawing/2014/main" id="{BE9D5B1D-F472-4D39-BE26-B43443246FE2}"/>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Rectangle 192">
                <a:extLst>
                  <a:ext uri="{FF2B5EF4-FFF2-40B4-BE49-F238E27FC236}">
                    <a16:creationId xmlns:a16="http://schemas.microsoft.com/office/drawing/2014/main" id="{EA514311-5D2C-44B6-A79A-3CA86BF0637A}"/>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193">
                <a:extLst>
                  <a:ext uri="{FF2B5EF4-FFF2-40B4-BE49-F238E27FC236}">
                    <a16:creationId xmlns:a16="http://schemas.microsoft.com/office/drawing/2014/main" id="{4723CA6A-05D3-44AB-83CE-153A3343FF0B}"/>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8" name="Group 194">
              <a:extLst>
                <a:ext uri="{FF2B5EF4-FFF2-40B4-BE49-F238E27FC236}">
                  <a16:creationId xmlns:a16="http://schemas.microsoft.com/office/drawing/2014/main" id="{76CE5EF0-9B44-4165-ABB3-BAE723637A64}"/>
                </a:ext>
              </a:extLst>
            </p:cNvPr>
            <p:cNvGrpSpPr>
              <a:grpSpLocks/>
            </p:cNvGrpSpPr>
            <p:nvPr/>
          </p:nvGrpSpPr>
          <p:grpSpPr bwMode="auto">
            <a:xfrm>
              <a:off x="3553" y="5390"/>
              <a:ext cx="5996" cy="189"/>
              <a:chOff x="3553" y="5390"/>
              <a:chExt cx="5996" cy="189"/>
            </a:xfrm>
          </p:grpSpPr>
          <p:sp>
            <p:nvSpPr>
              <p:cNvPr id="42" name="Rectangle 195">
                <a:extLst>
                  <a:ext uri="{FF2B5EF4-FFF2-40B4-BE49-F238E27FC236}">
                    <a16:creationId xmlns:a16="http://schemas.microsoft.com/office/drawing/2014/main" id="{1143010A-A57A-4C20-A8D5-47762E7DC689}"/>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44" name="Rectangle 196">
                <a:extLst>
                  <a:ext uri="{FF2B5EF4-FFF2-40B4-BE49-F238E27FC236}">
                    <a16:creationId xmlns:a16="http://schemas.microsoft.com/office/drawing/2014/main" id="{F4F3FD8B-D09E-4771-B884-13CC37AC57BD}"/>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45" name="Group 197">
                <a:extLst>
                  <a:ext uri="{FF2B5EF4-FFF2-40B4-BE49-F238E27FC236}">
                    <a16:creationId xmlns:a16="http://schemas.microsoft.com/office/drawing/2014/main" id="{FDC83232-697C-4C8F-B35A-20B2CD8BD685}"/>
                  </a:ext>
                </a:extLst>
              </p:cNvPr>
              <p:cNvGrpSpPr>
                <a:grpSpLocks/>
              </p:cNvGrpSpPr>
              <p:nvPr/>
            </p:nvGrpSpPr>
            <p:grpSpPr bwMode="auto">
              <a:xfrm>
                <a:off x="5295" y="5390"/>
                <a:ext cx="2541" cy="189"/>
                <a:chOff x="5295" y="10251"/>
                <a:chExt cx="2541" cy="189"/>
              </a:xfrm>
            </p:grpSpPr>
            <p:sp>
              <p:nvSpPr>
                <p:cNvPr id="46" name="WordArt 198">
                  <a:extLst>
                    <a:ext uri="{FF2B5EF4-FFF2-40B4-BE49-F238E27FC236}">
                      <a16:creationId xmlns:a16="http://schemas.microsoft.com/office/drawing/2014/main" id="{2A1EDA5F-2712-454D-8D62-12431AD69771}"/>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47" name="WordArt 199">
                  <a:extLst>
                    <a:ext uri="{FF2B5EF4-FFF2-40B4-BE49-F238E27FC236}">
                      <a16:creationId xmlns:a16="http://schemas.microsoft.com/office/drawing/2014/main" id="{CA648116-FAC0-4E8A-8D5E-3240387720FA}"/>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48" name="WordArt 200">
                  <a:extLst>
                    <a:ext uri="{FF2B5EF4-FFF2-40B4-BE49-F238E27FC236}">
                      <a16:creationId xmlns:a16="http://schemas.microsoft.com/office/drawing/2014/main" id="{BED4A9E5-7123-4F77-ADA0-E41D349F4276}"/>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49" name="WordArt 201">
                  <a:extLst>
                    <a:ext uri="{FF2B5EF4-FFF2-40B4-BE49-F238E27FC236}">
                      <a16:creationId xmlns:a16="http://schemas.microsoft.com/office/drawing/2014/main" id="{0ED4C4B5-9932-4B7F-BADF-1A96B1E717C5}"/>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50" name="WordArt 202">
                  <a:extLst>
                    <a:ext uri="{FF2B5EF4-FFF2-40B4-BE49-F238E27FC236}">
                      <a16:creationId xmlns:a16="http://schemas.microsoft.com/office/drawing/2014/main" id="{52A73B82-7F83-4263-8DEC-68091D03852B}"/>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51" name="WordArt 203">
                  <a:extLst>
                    <a:ext uri="{FF2B5EF4-FFF2-40B4-BE49-F238E27FC236}">
                      <a16:creationId xmlns:a16="http://schemas.microsoft.com/office/drawing/2014/main" id="{27724642-8335-4149-A4EE-092C21F4F410}"/>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52" name="WordArt 204">
                  <a:extLst>
                    <a:ext uri="{FF2B5EF4-FFF2-40B4-BE49-F238E27FC236}">
                      <a16:creationId xmlns:a16="http://schemas.microsoft.com/office/drawing/2014/main" id="{3CE60B30-74E0-420C-949E-6B4FC2B7D4BA}"/>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53" name="WordArt 205">
                  <a:extLst>
                    <a:ext uri="{FF2B5EF4-FFF2-40B4-BE49-F238E27FC236}">
                      <a16:creationId xmlns:a16="http://schemas.microsoft.com/office/drawing/2014/main" id="{524E743E-31F7-432C-8C62-DB884F03875E}"/>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54" name="WordArt 206">
                  <a:extLst>
                    <a:ext uri="{FF2B5EF4-FFF2-40B4-BE49-F238E27FC236}">
                      <a16:creationId xmlns:a16="http://schemas.microsoft.com/office/drawing/2014/main" id="{56CDB25A-1CD2-4749-BC3E-FFE6EA90BE4B}"/>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55" name="WordArt 207">
                  <a:extLst>
                    <a:ext uri="{FF2B5EF4-FFF2-40B4-BE49-F238E27FC236}">
                      <a16:creationId xmlns:a16="http://schemas.microsoft.com/office/drawing/2014/main" id="{742321F4-2C3B-4E56-B0C6-2DCDA7104583}"/>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56" name="WordArt 208">
                  <a:extLst>
                    <a:ext uri="{FF2B5EF4-FFF2-40B4-BE49-F238E27FC236}">
                      <a16:creationId xmlns:a16="http://schemas.microsoft.com/office/drawing/2014/main" id="{3E41342B-CFCE-4D8D-80BF-605EBA915560}"/>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57" name="WordArt 209">
                  <a:extLst>
                    <a:ext uri="{FF2B5EF4-FFF2-40B4-BE49-F238E27FC236}">
                      <a16:creationId xmlns:a16="http://schemas.microsoft.com/office/drawing/2014/main" id="{ADF5713E-6082-4C5B-95D2-B7EFED800598}"/>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39" name="Freeform 210">
              <a:extLst>
                <a:ext uri="{FF2B5EF4-FFF2-40B4-BE49-F238E27FC236}">
                  <a16:creationId xmlns:a16="http://schemas.microsoft.com/office/drawing/2014/main" id="{3C33BE7D-5A4E-4515-9A1E-86E3C8F4358F}"/>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11">
              <a:extLst>
                <a:ext uri="{FF2B5EF4-FFF2-40B4-BE49-F238E27FC236}">
                  <a16:creationId xmlns:a16="http://schemas.microsoft.com/office/drawing/2014/main" id="{F9506574-D3DA-4660-BA94-B470952CDAB6}"/>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7" name="テキスト ボックス 66">
            <a:extLst>
              <a:ext uri="{FF2B5EF4-FFF2-40B4-BE49-F238E27FC236}">
                <a16:creationId xmlns:a16="http://schemas.microsoft.com/office/drawing/2014/main" id="{B6ABBAC0-EBC4-4755-8615-9A1700A7F040}"/>
              </a:ext>
            </a:extLst>
          </p:cNvPr>
          <p:cNvSpPr txBox="1"/>
          <p:nvPr/>
        </p:nvSpPr>
        <p:spPr>
          <a:xfrm>
            <a:off x="392209" y="1583739"/>
            <a:ext cx="6775256" cy="1107996"/>
          </a:xfrm>
          <a:prstGeom prst="rect">
            <a:avLst/>
          </a:prstGeom>
          <a:noFill/>
          <a:ln>
            <a:noFill/>
          </a:ln>
        </p:spPr>
        <p:txBody>
          <a:bodyPr wrap="square" rtlCol="0">
            <a:spAutoFit/>
          </a:bodyPr>
          <a:lstStyle/>
          <a:p>
            <a:pPr algn="ctr"/>
            <a:r>
              <a:rPr lang="ja-JP" altLang="en-US" sz="2200" kern="10" dirty="0">
                <a:solidFill>
                  <a:schemeClr val="bg1"/>
                </a:solidFill>
                <a:latin typeface="ヒラギノ角ゴ7" panose="020B0700000000000000" pitchFamily="50" charset="-128"/>
                <a:ea typeface="ヒラギノ角ゴ7" panose="020B0700000000000000" pitchFamily="50" charset="-128"/>
              </a:rPr>
              <a:t>スモールオフィス・研究室などでのサーバー導入に</a:t>
            </a:r>
            <a:endParaRPr lang="en-US" altLang="ja-JP" sz="2200" kern="10" dirty="0">
              <a:solidFill>
                <a:schemeClr val="bg1"/>
              </a:solidFill>
              <a:latin typeface="ヒラギノ角ゴ7" panose="020B0700000000000000" pitchFamily="50" charset="-128"/>
              <a:ea typeface="ヒラギノ角ゴ7" panose="020B0700000000000000" pitchFamily="50" charset="-128"/>
            </a:endParaRPr>
          </a:p>
          <a:p>
            <a:pPr algn="ctr"/>
            <a:r>
              <a:rPr lang="ja-JP" altLang="en-US" sz="2200" kern="10" dirty="0">
                <a:solidFill>
                  <a:schemeClr val="bg1"/>
                </a:solidFill>
                <a:latin typeface="ヒラギノ角ゴ7" panose="020B0700000000000000" pitchFamily="50" charset="-128"/>
                <a:ea typeface="ヒラギノ角ゴ7" panose="020B0700000000000000" pitchFamily="50" charset="-128"/>
              </a:rPr>
              <a:t>お勧めのエントリーモデル</a:t>
            </a:r>
            <a:r>
              <a:rPr lang="en-US" altLang="ja-JP" sz="2200" kern="10" dirty="0">
                <a:solidFill>
                  <a:schemeClr val="bg1"/>
                </a:solidFill>
                <a:latin typeface="ヒラギノ角ゴ7" panose="020B0700000000000000" pitchFamily="50" charset="-128"/>
                <a:ea typeface="ヒラギノ角ゴ7" panose="020B0700000000000000" pitchFamily="50" charset="-128"/>
              </a:rPr>
              <a:t>!</a:t>
            </a:r>
          </a:p>
          <a:p>
            <a:pPr algn="ctr"/>
            <a:r>
              <a:rPr lang="en-US" altLang="ja-JP" sz="2200" kern="10" dirty="0">
                <a:solidFill>
                  <a:schemeClr val="bg1"/>
                </a:solidFill>
                <a:latin typeface="ヒラギノ角ゴ7" panose="020B0700000000000000" pitchFamily="50" charset="-128"/>
                <a:ea typeface="ヒラギノ角ゴ7" panose="020B0700000000000000" pitchFamily="50" charset="-128"/>
              </a:rPr>
              <a:t>Ryzen9 7950X3D</a:t>
            </a:r>
            <a:r>
              <a:rPr lang="ja-JP" altLang="en-US" sz="2200" kern="10" dirty="0">
                <a:solidFill>
                  <a:schemeClr val="bg1"/>
                </a:solidFill>
                <a:latin typeface="ヒラギノ角ゴ7" panose="020B0700000000000000" pitchFamily="50" charset="-128"/>
                <a:ea typeface="ヒラギノ角ゴ7" panose="020B0700000000000000" pitchFamily="50" charset="-128"/>
              </a:rPr>
              <a:t>搭載であらゆる処理が快適</a:t>
            </a:r>
            <a:r>
              <a:rPr lang="en-US" altLang="ja-JP" sz="2200" kern="10" dirty="0">
                <a:solidFill>
                  <a:schemeClr val="bg1"/>
                </a:solidFill>
                <a:latin typeface="ヒラギノ角ゴ7" panose="020B0700000000000000" pitchFamily="50" charset="-128"/>
                <a:ea typeface="ヒラギノ角ゴ7" panose="020B0700000000000000" pitchFamily="50" charset="-128"/>
              </a:rPr>
              <a:t>!</a:t>
            </a:r>
            <a:endParaRPr lang="ja-JP" altLang="en-US" sz="2200" kern="10" dirty="0">
              <a:solidFill>
                <a:schemeClr val="bg1"/>
              </a:solidFill>
              <a:latin typeface="ヒラギノ角ゴ7" panose="020B0700000000000000" pitchFamily="50" charset="-128"/>
              <a:ea typeface="ヒラギノ角ゴ7" panose="020B0700000000000000" pitchFamily="50" charset="-128"/>
            </a:endParaRPr>
          </a:p>
        </p:txBody>
      </p:sp>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893" y="4378314"/>
            <a:ext cx="2319410" cy="803576"/>
          </a:xfrm>
          <a:prstGeom prst="rect">
            <a:avLst/>
          </a:prstGeom>
        </p:spPr>
      </p:pic>
      <p:pic>
        <p:nvPicPr>
          <p:cNvPr id="5" name="図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147" y="5529889"/>
            <a:ext cx="2140113" cy="209731"/>
          </a:xfrm>
          <a:prstGeom prst="rect">
            <a:avLst/>
          </a:prstGeom>
        </p:spPr>
      </p:pic>
      <p:pic>
        <p:nvPicPr>
          <p:cNvPr id="8" name="図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542" y="6676292"/>
            <a:ext cx="2140113" cy="1476678"/>
          </a:xfrm>
          <a:prstGeom prst="rect">
            <a:avLst/>
          </a:prstGeom>
        </p:spPr>
      </p:pic>
      <p:pic>
        <p:nvPicPr>
          <p:cNvPr id="10" name="図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4025" y="6143335"/>
            <a:ext cx="2157235" cy="188330"/>
          </a:xfrm>
          <a:prstGeom prst="rect">
            <a:avLst/>
          </a:prstGeom>
        </p:spPr>
      </p:pic>
      <p:pic>
        <p:nvPicPr>
          <p:cNvPr id="1026" name="Picture 2" descr="AMD レビューキャンペーン 2023 | AMD HEROES"/>
          <p:cNvPicPr>
            <a:picLocks noChangeAspect="1" noChangeArrowheads="1"/>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3304382" y="4377659"/>
            <a:ext cx="522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終息】NE Platinum | 株式会社リンクスインターナショナル"/>
          <p:cNvPicPr>
            <a:picLocks noChangeAspect="1" noChangeArrowheads="1"/>
          </p:cNvPicPr>
          <p:nvPr/>
        </p:nvPicPr>
        <p:blipFill>
          <a:blip r:embed="rId13" r:link="rId14" cstate="print">
            <a:extLst>
              <a:ext uri="{28A0092B-C50C-407E-A947-70E740481C1C}">
                <a14:useLocalDpi xmlns:a14="http://schemas.microsoft.com/office/drawing/2010/main" val="0"/>
              </a:ext>
            </a:extLst>
          </a:blip>
          <a:srcRect l="15898" t="4332" r="16763" b="6689"/>
          <a:stretch>
            <a:fillRect/>
          </a:stretch>
        </p:blipFill>
        <p:spPr bwMode="auto">
          <a:xfrm>
            <a:off x="3967916" y="4328737"/>
            <a:ext cx="3667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4"/>
          <p:cNvGrpSpPr>
            <a:grpSpLocks/>
          </p:cNvGrpSpPr>
          <p:nvPr/>
        </p:nvGrpSpPr>
        <p:grpSpPr bwMode="auto">
          <a:xfrm>
            <a:off x="4483197" y="4377659"/>
            <a:ext cx="547687" cy="414338"/>
            <a:chOff x="3430" y="4480"/>
            <a:chExt cx="1500" cy="1133"/>
          </a:xfrm>
        </p:grpSpPr>
        <p:sp>
          <p:nvSpPr>
            <p:cNvPr id="14" name="Rectangle 5"/>
            <p:cNvSpPr>
              <a:spLocks noChangeArrowheads="1"/>
            </p:cNvSpPr>
            <p:nvPr/>
          </p:nvSpPr>
          <p:spPr bwMode="auto">
            <a:xfrm>
              <a:off x="3430" y="4480"/>
              <a:ext cx="1500" cy="1133"/>
            </a:xfrm>
            <a:prstGeom prst="rect">
              <a:avLst/>
            </a:prstGeom>
            <a:solidFill>
              <a:srgbClr val="EDEDE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5" name="WordArt 6"/>
            <p:cNvSpPr>
              <a:spLocks noChangeArrowheads="1" noChangeShapeType="1" noTextEdit="1"/>
            </p:cNvSpPr>
            <p:nvPr/>
          </p:nvSpPr>
          <p:spPr bwMode="auto">
            <a:xfrm>
              <a:off x="3675" y="4666"/>
              <a:ext cx="1011" cy="761"/>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a:ln>
                    <a:noFill/>
                  </a:ln>
                  <a:solidFill>
                    <a:srgbClr val="272727"/>
                  </a:solidFill>
                  <a:effectLst/>
                  <a:latin typeface="ヒラギノ角ゴ6"/>
                  <a:ea typeface="ヒラギノ角ゴ6"/>
                </a:rPr>
                <a:t>3</a:t>
              </a:r>
              <a:r>
                <a:rPr lang="ja-JP" altLang="en-US" sz="3600" kern="10" spc="0" dirty="0">
                  <a:ln>
                    <a:noFill/>
                  </a:ln>
                  <a:solidFill>
                    <a:srgbClr val="272727"/>
                  </a:solidFill>
                  <a:effectLst/>
                  <a:latin typeface="ヒラギノ角ゴ6"/>
                  <a:ea typeface="ヒラギノ角ゴ6"/>
                </a:rPr>
                <a:t>年間</a:t>
              </a:r>
            </a:p>
            <a:p>
              <a:pPr algn="ctr" rtl="0">
                <a:buNone/>
              </a:pPr>
              <a:r>
                <a:rPr lang="ja-JP" altLang="en-US" sz="3600" kern="10" spc="0" dirty="0">
                  <a:ln>
                    <a:noFill/>
                  </a:ln>
                  <a:solidFill>
                    <a:srgbClr val="272727"/>
                  </a:solidFill>
                  <a:effectLst/>
                  <a:latin typeface="ヒラギノ角ゴ6"/>
                  <a:ea typeface="ヒラギノ角ゴ6"/>
                </a:rPr>
                <a:t>保証</a:t>
              </a:r>
            </a:p>
          </p:txBody>
        </p:sp>
      </p:grpSp>
      <p:sp>
        <p:nvSpPr>
          <p:cNvPr id="16" name="WordArt 7"/>
          <p:cNvSpPr>
            <a:spLocks noChangeArrowheads="1" noChangeShapeType="1" noTextEdit="1"/>
          </p:cNvSpPr>
          <p:nvPr/>
        </p:nvSpPr>
        <p:spPr bwMode="auto">
          <a:xfrm>
            <a:off x="3221053" y="5006989"/>
            <a:ext cx="3777482" cy="130177"/>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altLang="ja-JP" sz="3600" kern="10" dirty="0">
                <a:solidFill>
                  <a:srgbClr val="000000"/>
                </a:solidFill>
                <a:latin typeface="ヒラギノ角ゴ6"/>
                <a:ea typeface="ヒラギノ角ゴ6"/>
              </a:rPr>
              <a:t>16</a:t>
            </a:r>
            <a:r>
              <a:rPr lang="ja-JP" altLang="en-US" sz="3600" kern="10" dirty="0">
                <a:solidFill>
                  <a:srgbClr val="000000"/>
                </a:solidFill>
                <a:latin typeface="ヒラギノ角ゴ6"/>
                <a:ea typeface="ヒラギノ角ゴ6"/>
              </a:rPr>
              <a:t>コア</a:t>
            </a:r>
            <a:r>
              <a:rPr lang="en-US" altLang="ja-JP" sz="3600" kern="10" dirty="0">
                <a:solidFill>
                  <a:srgbClr val="000000"/>
                </a:solidFill>
                <a:latin typeface="ヒラギノ角ゴ6"/>
                <a:ea typeface="ヒラギノ角ゴ6"/>
              </a:rPr>
              <a:t>/32</a:t>
            </a:r>
            <a:r>
              <a:rPr lang="ja-JP" altLang="en-US" sz="3600" kern="10" dirty="0">
                <a:solidFill>
                  <a:srgbClr val="000000"/>
                </a:solidFill>
                <a:latin typeface="ヒラギノ角ゴ6"/>
                <a:ea typeface="ヒラギノ角ゴ6"/>
              </a:rPr>
              <a:t>スレッド 高速処理を実現　</a:t>
            </a:r>
            <a:r>
              <a:rPr lang="en-US" altLang="ja-JP" sz="3600" kern="10" dirty="0">
                <a:solidFill>
                  <a:srgbClr val="000000"/>
                </a:solidFill>
                <a:latin typeface="ヒラギノ角ゴ6"/>
                <a:ea typeface="ヒラギノ角ゴ6"/>
              </a:rPr>
              <a:t>Ryzen 9 7000</a:t>
            </a:r>
            <a:r>
              <a:rPr lang="ja-JP" altLang="en-US" sz="3600" kern="10" dirty="0">
                <a:solidFill>
                  <a:srgbClr val="000000"/>
                </a:solidFill>
                <a:latin typeface="ヒラギノ角ゴ6"/>
                <a:ea typeface="ヒラギノ角ゴ6"/>
              </a:rPr>
              <a:t>シリーズ搭載</a:t>
            </a:r>
            <a:endParaRPr lang="ja-JP" altLang="en-US" sz="3600" kern="10" spc="0" dirty="0">
              <a:ln>
                <a:noFill/>
              </a:ln>
              <a:solidFill>
                <a:srgbClr val="000000"/>
              </a:solidFill>
              <a:effectLst/>
              <a:latin typeface="ヒラギノ角ゴ6"/>
              <a:ea typeface="ヒラギノ角ゴ6"/>
            </a:endParaRPr>
          </a:p>
        </p:txBody>
      </p:sp>
      <p:sp>
        <p:nvSpPr>
          <p:cNvPr id="72" name="WordArt 62">
            <a:extLst>
              <a:ext uri="{FF2B5EF4-FFF2-40B4-BE49-F238E27FC236}">
                <a16:creationId xmlns:a16="http://schemas.microsoft.com/office/drawing/2014/main" id="{F90CC271-8BB8-4726-A266-A8E14ADBBBD1}"/>
              </a:ext>
            </a:extLst>
          </p:cNvPr>
          <p:cNvSpPr>
            <a:spLocks noChangeArrowheads="1" noChangeShapeType="1" noTextEdit="1"/>
          </p:cNvSpPr>
          <p:nvPr/>
        </p:nvSpPr>
        <p:spPr bwMode="auto">
          <a:xfrm>
            <a:off x="4916160" y="8293120"/>
            <a:ext cx="1574800" cy="350838"/>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dirty="0">
                <a:solidFill>
                  <a:srgbClr val="272727"/>
                </a:solidFill>
                <a:latin typeface="ヒラギノ角ゴ6" panose="020B0600000000000000" pitchFamily="50" charset="-128"/>
                <a:ea typeface="ヒラギノ角ゴ6" panose="020B0600000000000000" pitchFamily="50" charset="-128"/>
              </a:rPr>
              <a:t>649</a:t>
            </a:r>
            <a:r>
              <a:rPr lang="en-US" altLang="ja-JP" sz="3600" kern="10" spc="0" dirty="0">
                <a:ln>
                  <a:noFill/>
                </a:ln>
                <a:solidFill>
                  <a:srgbClr val="272727"/>
                </a:solidFill>
                <a:effectLst/>
                <a:latin typeface="ヒラギノ角ゴ6" panose="020B0600000000000000" pitchFamily="50" charset="-128"/>
                <a:ea typeface="ヒラギノ角ゴ6" panose="020B0600000000000000" pitchFamily="50" charset="-128"/>
              </a:rPr>
              <a:t>,000</a:t>
            </a:r>
            <a:endParaRPr lang="ja-JP" altLang="en-US" sz="3600" kern="10" spc="0" dirty="0">
              <a:ln>
                <a:noFill/>
              </a:ln>
              <a:solidFill>
                <a:srgbClr val="272727"/>
              </a:solidFill>
              <a:effectLst/>
              <a:latin typeface="ヒラギノ角ゴ6" panose="020B0600000000000000" pitchFamily="50" charset="-128"/>
              <a:ea typeface="ヒラギノ角ゴ6" panose="020B0600000000000000" pitchFamily="50" charset="-128"/>
            </a:endParaRPr>
          </a:p>
        </p:txBody>
      </p:sp>
      <p:sp>
        <p:nvSpPr>
          <p:cNvPr id="73" name="WordArt 63">
            <a:extLst>
              <a:ext uri="{FF2B5EF4-FFF2-40B4-BE49-F238E27FC236}">
                <a16:creationId xmlns:a16="http://schemas.microsoft.com/office/drawing/2014/main" id="{13B2E243-9C0E-4AC9-95FB-31791CDFC68A}"/>
              </a:ext>
            </a:extLst>
          </p:cNvPr>
          <p:cNvSpPr>
            <a:spLocks noChangeArrowheads="1" noChangeShapeType="1" noTextEdit="1"/>
          </p:cNvSpPr>
          <p:nvPr/>
        </p:nvSpPr>
        <p:spPr bwMode="auto">
          <a:xfrm>
            <a:off x="6538585" y="8350270"/>
            <a:ext cx="171450" cy="80963"/>
          </a:xfrm>
          <a:prstGeom prst="rect">
            <a:avLst/>
          </a:prstGeom>
          <a:extLst>
            <a:ext uri="{91240B29-F687-4F45-9708-019B960494DF}">
              <a14:hiddenLine xmlns:a14="http://schemas.microsoft.com/office/drawing/2010/main" w="203200">
                <a:solidFill>
                  <a:srgbClr val="0033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panose="020B0500000000000000" pitchFamily="50" charset="-128"/>
                <a:ea typeface="ヒラギノ角ゴ5" panose="020B0500000000000000" pitchFamily="50" charset="-128"/>
              </a:rPr>
              <a:t>税込</a:t>
            </a:r>
          </a:p>
        </p:txBody>
      </p:sp>
      <p:sp>
        <p:nvSpPr>
          <p:cNvPr id="74" name="WordArt 64">
            <a:extLst>
              <a:ext uri="{FF2B5EF4-FFF2-40B4-BE49-F238E27FC236}">
                <a16:creationId xmlns:a16="http://schemas.microsoft.com/office/drawing/2014/main" id="{B0E2C0E3-6F87-4314-B425-439EAFEA50F7}"/>
              </a:ext>
            </a:extLst>
          </p:cNvPr>
          <p:cNvSpPr>
            <a:spLocks noChangeArrowheads="1" noChangeShapeType="1" noTextEdit="1"/>
          </p:cNvSpPr>
          <p:nvPr/>
        </p:nvSpPr>
        <p:spPr bwMode="auto">
          <a:xfrm>
            <a:off x="6538585" y="8437583"/>
            <a:ext cx="174625" cy="169862"/>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6" panose="020B0600000000000000" pitchFamily="50" charset="-128"/>
                <a:ea typeface="ヒラギノ角ゴ6" panose="020B0600000000000000" pitchFamily="50" charset="-128"/>
              </a:rPr>
              <a:t>円</a:t>
            </a:r>
          </a:p>
        </p:txBody>
      </p:sp>
    </p:spTree>
    <p:extLst>
      <p:ext uri="{BB962C8B-B14F-4D97-AF65-F5344CB8AC3E}">
        <p14:creationId xmlns:p14="http://schemas.microsoft.com/office/powerpoint/2010/main" val="290925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4722"/>
            <a:ext cx="7559675" cy="8226283"/>
          </a:xfrm>
          <a:prstGeom prst="rect">
            <a:avLst/>
          </a:prstGeom>
        </p:spPr>
      </p:pic>
      <p:sp>
        <p:nvSpPr>
          <p:cNvPr id="4" name="テキスト ボックス 3">
            <a:extLst>
              <a:ext uri="{FF2B5EF4-FFF2-40B4-BE49-F238E27FC236}">
                <a16:creationId xmlns:a16="http://schemas.microsoft.com/office/drawing/2014/main" id="{B6ABBAC0-EBC4-4755-8615-9A1700A7F040}"/>
              </a:ext>
            </a:extLst>
          </p:cNvPr>
          <p:cNvSpPr txBox="1"/>
          <p:nvPr/>
        </p:nvSpPr>
        <p:spPr>
          <a:xfrm>
            <a:off x="2410278" y="647411"/>
            <a:ext cx="4220961" cy="338554"/>
          </a:xfrm>
          <a:prstGeom prst="rect">
            <a:avLst/>
          </a:prstGeom>
          <a:noFill/>
          <a:ln>
            <a:noFill/>
          </a:ln>
        </p:spPr>
        <p:txBody>
          <a:bodyPr wrap="square" rtlCol="0">
            <a:spAutoFit/>
          </a:bodyPr>
          <a:lstStyle/>
          <a:p>
            <a:pPr algn="ctr"/>
            <a:r>
              <a:rPr lang="ja-JP" altLang="en-US" sz="1600" kern="10" dirty="0">
                <a:latin typeface="ヒラギノ角ゴ7" panose="020B0700000000000000" pitchFamily="50" charset="-128"/>
                <a:ea typeface="ヒラギノ角ゴ7" panose="020B0700000000000000" pitchFamily="50" charset="-128"/>
              </a:rPr>
              <a:t>最先端コンピューターソリューション</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983" y="637958"/>
            <a:ext cx="1257264" cy="371084"/>
          </a:xfrm>
          <a:prstGeom prst="rect">
            <a:avLst/>
          </a:prstGeom>
        </p:spPr>
      </p:pic>
      <p:sp>
        <p:nvSpPr>
          <p:cNvPr id="7" name="WordArt 177">
            <a:extLst>
              <a:ext uri="{FF2B5EF4-FFF2-40B4-BE49-F238E27FC236}">
                <a16:creationId xmlns:a16="http://schemas.microsoft.com/office/drawing/2014/main" id="{1DEF23F6-2EB1-4B94-9584-79ED35E994C9}"/>
              </a:ext>
            </a:extLst>
          </p:cNvPr>
          <p:cNvSpPr>
            <a:spLocks noChangeArrowheads="1" noChangeShapeType="1" noTextEdit="1"/>
          </p:cNvSpPr>
          <p:nvPr/>
        </p:nvSpPr>
        <p:spPr bwMode="auto">
          <a:xfrm>
            <a:off x="3395028" y="9916754"/>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8" name="WordArt 178">
            <a:extLst>
              <a:ext uri="{FF2B5EF4-FFF2-40B4-BE49-F238E27FC236}">
                <a16:creationId xmlns:a16="http://schemas.microsoft.com/office/drawing/2014/main" id="{16A30183-FCC9-41DB-8996-4A698AE1D56D}"/>
              </a:ext>
            </a:extLst>
          </p:cNvPr>
          <p:cNvSpPr>
            <a:spLocks noChangeArrowheads="1" noChangeShapeType="1" noTextEdit="1"/>
          </p:cNvSpPr>
          <p:nvPr/>
        </p:nvSpPr>
        <p:spPr bwMode="auto">
          <a:xfrm>
            <a:off x="3395028" y="10132033"/>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9" name="Picture 179">
            <a:extLst>
              <a:ext uri="{FF2B5EF4-FFF2-40B4-BE49-F238E27FC236}">
                <a16:creationId xmlns:a16="http://schemas.microsoft.com/office/drawing/2014/main" id="{F60F1083-2B1C-4FD3-A589-870AD1E598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6838" y="10095200"/>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180">
            <a:extLst>
              <a:ext uri="{FF2B5EF4-FFF2-40B4-BE49-F238E27FC236}">
                <a16:creationId xmlns:a16="http://schemas.microsoft.com/office/drawing/2014/main" id="{F983CB65-52A9-44D5-8969-E1CA1D54C076}"/>
              </a:ext>
            </a:extLst>
          </p:cNvPr>
          <p:cNvSpPr>
            <a:spLocks noChangeArrowheads="1" noChangeShapeType="1" noTextEdit="1"/>
          </p:cNvSpPr>
          <p:nvPr/>
        </p:nvSpPr>
        <p:spPr bwMode="auto">
          <a:xfrm>
            <a:off x="4282123" y="10165690"/>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11" name="Picture 181">
            <a:extLst>
              <a:ext uri="{FF2B5EF4-FFF2-40B4-BE49-F238E27FC236}">
                <a16:creationId xmlns:a16="http://schemas.microsoft.com/office/drawing/2014/main" id="{ACD06A0A-FF06-4122-9915-0DB2CE926BDD}"/>
              </a:ext>
            </a:extLst>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5841683" y="9873571"/>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82">
            <a:extLst>
              <a:ext uri="{FF2B5EF4-FFF2-40B4-BE49-F238E27FC236}">
                <a16:creationId xmlns:a16="http://schemas.microsoft.com/office/drawing/2014/main" id="{9DDD899D-D7B8-4B86-8576-D3794E260329}"/>
              </a:ext>
            </a:extLst>
          </p:cNvPr>
          <p:cNvGrpSpPr>
            <a:grpSpLocks/>
          </p:cNvGrpSpPr>
          <p:nvPr/>
        </p:nvGrpSpPr>
        <p:grpSpPr bwMode="auto">
          <a:xfrm>
            <a:off x="1276668" y="9936440"/>
            <a:ext cx="1924050" cy="370863"/>
            <a:chOff x="1415" y="3999"/>
            <a:chExt cx="8197" cy="1580"/>
          </a:xfrm>
        </p:grpSpPr>
        <p:sp>
          <p:nvSpPr>
            <p:cNvPr id="13" name="AutoShape 183">
              <a:extLst>
                <a:ext uri="{FF2B5EF4-FFF2-40B4-BE49-F238E27FC236}">
                  <a16:creationId xmlns:a16="http://schemas.microsoft.com/office/drawing/2014/main" id="{F3A4CD67-B294-4CC3-A011-E436BB47905B}"/>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4" name="Group 184">
              <a:extLst>
                <a:ext uri="{FF2B5EF4-FFF2-40B4-BE49-F238E27FC236}">
                  <a16:creationId xmlns:a16="http://schemas.microsoft.com/office/drawing/2014/main" id="{14F23133-622E-4FAB-A4C1-452183F2F4E3}"/>
                </a:ext>
              </a:extLst>
            </p:cNvPr>
            <p:cNvGrpSpPr>
              <a:grpSpLocks/>
            </p:cNvGrpSpPr>
            <p:nvPr/>
          </p:nvGrpSpPr>
          <p:grpSpPr bwMode="auto">
            <a:xfrm>
              <a:off x="3584" y="4007"/>
              <a:ext cx="6028" cy="1179"/>
              <a:chOff x="3528" y="3992"/>
              <a:chExt cx="6256" cy="1224"/>
            </a:xfrm>
          </p:grpSpPr>
          <p:sp>
            <p:nvSpPr>
              <p:cNvPr id="33" name="Freeform 185">
                <a:extLst>
                  <a:ext uri="{FF2B5EF4-FFF2-40B4-BE49-F238E27FC236}">
                    <a16:creationId xmlns:a16="http://schemas.microsoft.com/office/drawing/2014/main" id="{F32CA9A5-FC78-4399-8792-70724CC74FEA}"/>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86">
                <a:extLst>
                  <a:ext uri="{FF2B5EF4-FFF2-40B4-BE49-F238E27FC236}">
                    <a16:creationId xmlns:a16="http://schemas.microsoft.com/office/drawing/2014/main" id="{3E488A9B-A8D3-41AD-9195-FE5A2A2F6989}"/>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187">
                <a:extLst>
                  <a:ext uri="{FF2B5EF4-FFF2-40B4-BE49-F238E27FC236}">
                    <a16:creationId xmlns:a16="http://schemas.microsoft.com/office/drawing/2014/main" id="{17612E45-68EC-4750-AEB3-613293563958}"/>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88">
                <a:extLst>
                  <a:ext uri="{FF2B5EF4-FFF2-40B4-BE49-F238E27FC236}">
                    <a16:creationId xmlns:a16="http://schemas.microsoft.com/office/drawing/2014/main" id="{57097C76-F636-4761-8DCC-9798D87E7633}"/>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189">
                <a:extLst>
                  <a:ext uri="{FF2B5EF4-FFF2-40B4-BE49-F238E27FC236}">
                    <a16:creationId xmlns:a16="http://schemas.microsoft.com/office/drawing/2014/main" id="{0E7049D3-8949-4B7E-953A-AAEEFB5B194B}"/>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Rectangle 190">
                <a:extLst>
                  <a:ext uri="{FF2B5EF4-FFF2-40B4-BE49-F238E27FC236}">
                    <a16:creationId xmlns:a16="http://schemas.microsoft.com/office/drawing/2014/main" id="{E0BC1279-E3BC-45D5-ABB7-B8ABDA8CDA5D}"/>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Rectangle 191">
                <a:extLst>
                  <a:ext uri="{FF2B5EF4-FFF2-40B4-BE49-F238E27FC236}">
                    <a16:creationId xmlns:a16="http://schemas.microsoft.com/office/drawing/2014/main" id="{BE9D5B1D-F472-4D39-BE26-B43443246FE2}"/>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192">
                <a:extLst>
                  <a:ext uri="{FF2B5EF4-FFF2-40B4-BE49-F238E27FC236}">
                    <a16:creationId xmlns:a16="http://schemas.microsoft.com/office/drawing/2014/main" id="{EA514311-5D2C-44B6-A79A-3CA86BF0637A}"/>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193">
                <a:extLst>
                  <a:ext uri="{FF2B5EF4-FFF2-40B4-BE49-F238E27FC236}">
                    <a16:creationId xmlns:a16="http://schemas.microsoft.com/office/drawing/2014/main" id="{4723CA6A-05D3-44AB-83CE-153A3343FF0B}"/>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5" name="Group 194">
              <a:extLst>
                <a:ext uri="{FF2B5EF4-FFF2-40B4-BE49-F238E27FC236}">
                  <a16:creationId xmlns:a16="http://schemas.microsoft.com/office/drawing/2014/main" id="{76CE5EF0-9B44-4165-ABB3-BAE723637A64}"/>
                </a:ext>
              </a:extLst>
            </p:cNvPr>
            <p:cNvGrpSpPr>
              <a:grpSpLocks/>
            </p:cNvGrpSpPr>
            <p:nvPr/>
          </p:nvGrpSpPr>
          <p:grpSpPr bwMode="auto">
            <a:xfrm>
              <a:off x="3553" y="5390"/>
              <a:ext cx="5996" cy="189"/>
              <a:chOff x="3553" y="5390"/>
              <a:chExt cx="5996" cy="189"/>
            </a:xfrm>
          </p:grpSpPr>
          <p:sp>
            <p:nvSpPr>
              <p:cNvPr id="18" name="Rectangle 195">
                <a:extLst>
                  <a:ext uri="{FF2B5EF4-FFF2-40B4-BE49-F238E27FC236}">
                    <a16:creationId xmlns:a16="http://schemas.microsoft.com/office/drawing/2014/main" id="{1143010A-A57A-4C20-A8D5-47762E7DC689}"/>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9" name="Rectangle 196">
                <a:extLst>
                  <a:ext uri="{FF2B5EF4-FFF2-40B4-BE49-F238E27FC236}">
                    <a16:creationId xmlns:a16="http://schemas.microsoft.com/office/drawing/2014/main" id="{F4F3FD8B-D09E-4771-B884-13CC37AC57BD}"/>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20" name="Group 197">
                <a:extLst>
                  <a:ext uri="{FF2B5EF4-FFF2-40B4-BE49-F238E27FC236}">
                    <a16:creationId xmlns:a16="http://schemas.microsoft.com/office/drawing/2014/main" id="{FDC83232-697C-4C8F-B35A-20B2CD8BD685}"/>
                  </a:ext>
                </a:extLst>
              </p:cNvPr>
              <p:cNvGrpSpPr>
                <a:grpSpLocks/>
              </p:cNvGrpSpPr>
              <p:nvPr/>
            </p:nvGrpSpPr>
            <p:grpSpPr bwMode="auto">
              <a:xfrm>
                <a:off x="5295" y="5390"/>
                <a:ext cx="2541" cy="189"/>
                <a:chOff x="5295" y="10251"/>
                <a:chExt cx="2541" cy="189"/>
              </a:xfrm>
            </p:grpSpPr>
            <p:sp>
              <p:nvSpPr>
                <p:cNvPr id="21" name="WordArt 198">
                  <a:extLst>
                    <a:ext uri="{FF2B5EF4-FFF2-40B4-BE49-F238E27FC236}">
                      <a16:creationId xmlns:a16="http://schemas.microsoft.com/office/drawing/2014/main" id="{2A1EDA5F-2712-454D-8D62-12431AD69771}"/>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22" name="WordArt 199">
                  <a:extLst>
                    <a:ext uri="{FF2B5EF4-FFF2-40B4-BE49-F238E27FC236}">
                      <a16:creationId xmlns:a16="http://schemas.microsoft.com/office/drawing/2014/main" id="{CA648116-FAC0-4E8A-8D5E-3240387720FA}"/>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23" name="WordArt 200">
                  <a:extLst>
                    <a:ext uri="{FF2B5EF4-FFF2-40B4-BE49-F238E27FC236}">
                      <a16:creationId xmlns:a16="http://schemas.microsoft.com/office/drawing/2014/main" id="{BED4A9E5-7123-4F77-ADA0-E41D349F4276}"/>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24" name="WordArt 201">
                  <a:extLst>
                    <a:ext uri="{FF2B5EF4-FFF2-40B4-BE49-F238E27FC236}">
                      <a16:creationId xmlns:a16="http://schemas.microsoft.com/office/drawing/2014/main" id="{0ED4C4B5-9932-4B7F-BADF-1A96B1E717C5}"/>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25" name="WordArt 202">
                  <a:extLst>
                    <a:ext uri="{FF2B5EF4-FFF2-40B4-BE49-F238E27FC236}">
                      <a16:creationId xmlns:a16="http://schemas.microsoft.com/office/drawing/2014/main" id="{52A73B82-7F83-4263-8DEC-68091D03852B}"/>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6" name="WordArt 203">
                  <a:extLst>
                    <a:ext uri="{FF2B5EF4-FFF2-40B4-BE49-F238E27FC236}">
                      <a16:creationId xmlns:a16="http://schemas.microsoft.com/office/drawing/2014/main" id="{27724642-8335-4149-A4EE-092C21F4F410}"/>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7" name="WordArt 204">
                  <a:extLst>
                    <a:ext uri="{FF2B5EF4-FFF2-40B4-BE49-F238E27FC236}">
                      <a16:creationId xmlns:a16="http://schemas.microsoft.com/office/drawing/2014/main" id="{3CE60B30-74E0-420C-949E-6B4FC2B7D4BA}"/>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8" name="WordArt 205">
                  <a:extLst>
                    <a:ext uri="{FF2B5EF4-FFF2-40B4-BE49-F238E27FC236}">
                      <a16:creationId xmlns:a16="http://schemas.microsoft.com/office/drawing/2014/main" id="{524E743E-31F7-432C-8C62-DB884F03875E}"/>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9" name="WordArt 206">
                  <a:extLst>
                    <a:ext uri="{FF2B5EF4-FFF2-40B4-BE49-F238E27FC236}">
                      <a16:creationId xmlns:a16="http://schemas.microsoft.com/office/drawing/2014/main" id="{56CDB25A-1CD2-4749-BC3E-FFE6EA90BE4B}"/>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30" name="WordArt 207">
                  <a:extLst>
                    <a:ext uri="{FF2B5EF4-FFF2-40B4-BE49-F238E27FC236}">
                      <a16:creationId xmlns:a16="http://schemas.microsoft.com/office/drawing/2014/main" id="{742321F4-2C3B-4E56-B0C6-2DCDA7104583}"/>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31" name="WordArt 208">
                  <a:extLst>
                    <a:ext uri="{FF2B5EF4-FFF2-40B4-BE49-F238E27FC236}">
                      <a16:creationId xmlns:a16="http://schemas.microsoft.com/office/drawing/2014/main" id="{3E41342B-CFCE-4D8D-80BF-605EBA915560}"/>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32" name="WordArt 209">
                  <a:extLst>
                    <a:ext uri="{FF2B5EF4-FFF2-40B4-BE49-F238E27FC236}">
                      <a16:creationId xmlns:a16="http://schemas.microsoft.com/office/drawing/2014/main" id="{ADF5713E-6082-4C5B-95D2-B7EFED800598}"/>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6" name="Freeform 210">
              <a:extLst>
                <a:ext uri="{FF2B5EF4-FFF2-40B4-BE49-F238E27FC236}">
                  <a16:creationId xmlns:a16="http://schemas.microsoft.com/office/drawing/2014/main" id="{3C33BE7D-5A4E-4515-9A1E-86E3C8F4358F}"/>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211">
              <a:extLst>
                <a:ext uri="{FF2B5EF4-FFF2-40B4-BE49-F238E27FC236}">
                  <a16:creationId xmlns:a16="http://schemas.microsoft.com/office/drawing/2014/main" id="{F9506574-D3DA-4660-BA94-B470952CDAB6}"/>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2" name="図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387" y="1510442"/>
            <a:ext cx="923788" cy="410356"/>
          </a:xfrm>
          <a:prstGeom prst="rect">
            <a:avLst/>
          </a:prstGeom>
          <a:effectLst>
            <a:glow rad="101600">
              <a:schemeClr val="bg1">
                <a:alpha val="60000"/>
              </a:schemeClr>
            </a:glow>
          </a:effectLst>
        </p:spPr>
      </p:pic>
      <p:sp>
        <p:nvSpPr>
          <p:cNvPr id="43" name="テキスト ボックス 42">
            <a:extLst>
              <a:ext uri="{FF2B5EF4-FFF2-40B4-BE49-F238E27FC236}">
                <a16:creationId xmlns:a16="http://schemas.microsoft.com/office/drawing/2014/main" id="{B6ABBAC0-EBC4-4755-8615-9A1700A7F040}"/>
              </a:ext>
            </a:extLst>
          </p:cNvPr>
          <p:cNvSpPr txBox="1"/>
          <p:nvPr/>
        </p:nvSpPr>
        <p:spPr>
          <a:xfrm>
            <a:off x="1491659" y="1564181"/>
            <a:ext cx="5554384" cy="307777"/>
          </a:xfrm>
          <a:prstGeom prst="rect">
            <a:avLst/>
          </a:prstGeom>
          <a:noFill/>
          <a:ln>
            <a:noFill/>
          </a:ln>
        </p:spPr>
        <p:txBody>
          <a:bodyPr wrap="square" rtlCol="0">
            <a:spAutoFit/>
          </a:bodyPr>
          <a:lstStyle/>
          <a:p>
            <a:pPr algn="ctr"/>
            <a:r>
              <a:rPr lang="en-US" altLang="ja-JP" sz="1400" kern="1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rPr>
              <a:t>HPC SERVE</a:t>
            </a:r>
            <a:r>
              <a:rPr lang="ja-JP" altLang="en-US" sz="1400" kern="1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rPr>
              <a:t>に採用している</a:t>
            </a:r>
            <a:r>
              <a:rPr lang="en-US" altLang="ja-JP" sz="1400" kern="1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rPr>
              <a:t>1U</a:t>
            </a:r>
            <a:r>
              <a:rPr lang="ja-JP" altLang="en-US" sz="1400" kern="1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rPr>
              <a:t>ラックマウント筐体の特徴</a:t>
            </a:r>
          </a:p>
        </p:txBody>
      </p:sp>
      <p:sp>
        <p:nvSpPr>
          <p:cNvPr id="44" name="正方形/長方形 43"/>
          <p:cNvSpPr/>
          <p:nvPr/>
        </p:nvSpPr>
        <p:spPr>
          <a:xfrm>
            <a:off x="392209" y="2122153"/>
            <a:ext cx="6775256" cy="2498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392209" y="4866610"/>
            <a:ext cx="6775256" cy="1360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B6ABBAC0-EBC4-4755-8615-9A1700A7F040}"/>
              </a:ext>
            </a:extLst>
          </p:cNvPr>
          <p:cNvSpPr txBox="1"/>
          <p:nvPr/>
        </p:nvSpPr>
        <p:spPr>
          <a:xfrm>
            <a:off x="2700590" y="2492680"/>
            <a:ext cx="4220961" cy="584775"/>
          </a:xfrm>
          <a:prstGeom prst="rect">
            <a:avLst/>
          </a:prstGeom>
          <a:noFill/>
          <a:ln>
            <a:noFill/>
          </a:ln>
        </p:spPr>
        <p:txBody>
          <a:bodyPr wrap="square" rtlCol="0">
            <a:spAutoFit/>
          </a:bodyPr>
          <a:lstStyle/>
          <a:p>
            <a:pPr algn="ctr"/>
            <a:r>
              <a:rPr lang="en-US" altLang="ja-JP" sz="1600" kern="10" dirty="0">
                <a:latin typeface="ヒラギノ角ゴ7" panose="020B0700000000000000" pitchFamily="50" charset="-128"/>
                <a:ea typeface="ヒラギノ角ゴ7" panose="020B0700000000000000" pitchFamily="50" charset="-128"/>
              </a:rPr>
              <a:t>1U</a:t>
            </a:r>
            <a:r>
              <a:rPr lang="ja-JP" altLang="en-US" sz="1600" kern="10" dirty="0">
                <a:latin typeface="ヒラギノ角ゴ7" panose="020B0700000000000000" pitchFamily="50" charset="-128"/>
                <a:ea typeface="ヒラギノ角ゴ7" panose="020B0700000000000000" pitchFamily="50" charset="-128"/>
              </a:rPr>
              <a:t>サイズでありながら、強力な</a:t>
            </a:r>
            <a:endParaRPr lang="en-US" altLang="ja-JP" sz="1600" kern="10" dirty="0">
              <a:latin typeface="ヒラギノ角ゴ7" panose="020B0700000000000000" pitchFamily="50" charset="-128"/>
              <a:ea typeface="ヒラギノ角ゴ7" panose="020B0700000000000000" pitchFamily="50" charset="-128"/>
            </a:endParaRPr>
          </a:p>
          <a:p>
            <a:pPr algn="ctr"/>
            <a:r>
              <a:rPr lang="ja-JP" altLang="en-US" sz="1600" kern="10" dirty="0">
                <a:latin typeface="ヒラギノ角ゴ7" panose="020B0700000000000000" pitchFamily="50" charset="-128"/>
                <a:ea typeface="ヒラギノ角ゴ7" panose="020B0700000000000000" pitchFamily="50" charset="-128"/>
              </a:rPr>
              <a:t>水冷クーラーを搭載した唯一無二の性能</a:t>
            </a:r>
            <a:r>
              <a:rPr lang="en-US" altLang="ja-JP" sz="1600" kern="10" dirty="0">
                <a:latin typeface="ヒラギノ角ゴ7" panose="020B0700000000000000" pitchFamily="50" charset="-128"/>
                <a:ea typeface="ヒラギノ角ゴ7" panose="020B0700000000000000" pitchFamily="50" charset="-128"/>
              </a:rPr>
              <a:t>!</a:t>
            </a:r>
            <a:endParaRPr lang="ja-JP" altLang="en-US" sz="1600" kern="10" dirty="0">
              <a:latin typeface="ヒラギノ角ゴ7" panose="020B0700000000000000" pitchFamily="50" charset="-128"/>
              <a:ea typeface="ヒラギノ角ゴ7" panose="020B0700000000000000" pitchFamily="50" charset="-128"/>
            </a:endParaRPr>
          </a:p>
        </p:txBody>
      </p:sp>
      <p:sp>
        <p:nvSpPr>
          <p:cNvPr id="58" name="テキスト ボックス 57">
            <a:extLst>
              <a:ext uri="{FF2B5EF4-FFF2-40B4-BE49-F238E27FC236}">
                <a16:creationId xmlns:a16="http://schemas.microsoft.com/office/drawing/2014/main" id="{B6ABBAC0-EBC4-4755-8615-9A1700A7F040}"/>
              </a:ext>
            </a:extLst>
          </p:cNvPr>
          <p:cNvSpPr txBox="1"/>
          <p:nvPr/>
        </p:nvSpPr>
        <p:spPr>
          <a:xfrm>
            <a:off x="3042665" y="2289271"/>
            <a:ext cx="3461244" cy="239014"/>
          </a:xfrm>
          <a:custGeom>
            <a:avLst/>
            <a:gdLst/>
            <a:ahLst/>
            <a:cxnLst/>
            <a:rect l="l" t="t" r="r" b="b"/>
            <a:pathLst>
              <a:path w="7629526" h="526851">
                <a:moveTo>
                  <a:pt x="7357468" y="395287"/>
                </a:moveTo>
                <a:cubicBezTo>
                  <a:pt x="7344371" y="395287"/>
                  <a:pt x="7337823" y="406598"/>
                  <a:pt x="7337823" y="429220"/>
                </a:cubicBezTo>
                <a:cubicBezTo>
                  <a:pt x="7337823" y="451445"/>
                  <a:pt x="7343974" y="462558"/>
                  <a:pt x="7356277" y="462558"/>
                </a:cubicBezTo>
                <a:cubicBezTo>
                  <a:pt x="7374929" y="462558"/>
                  <a:pt x="7398543" y="462558"/>
                  <a:pt x="7427119" y="462558"/>
                </a:cubicBezTo>
                <a:cubicBezTo>
                  <a:pt x="7455693" y="462558"/>
                  <a:pt x="7479109" y="462558"/>
                  <a:pt x="7497365" y="462558"/>
                </a:cubicBezTo>
                <a:cubicBezTo>
                  <a:pt x="7510065" y="462161"/>
                  <a:pt x="7516415" y="451048"/>
                  <a:pt x="7516415" y="429220"/>
                </a:cubicBezTo>
                <a:cubicBezTo>
                  <a:pt x="7516415" y="406598"/>
                  <a:pt x="7509867" y="395287"/>
                  <a:pt x="7496770" y="395287"/>
                </a:cubicBezTo>
                <a:cubicBezTo>
                  <a:pt x="7477720" y="395287"/>
                  <a:pt x="7454503" y="395287"/>
                  <a:pt x="7427119" y="395287"/>
                </a:cubicBezTo>
                <a:lnTo>
                  <a:pt x="7403903" y="395287"/>
                </a:lnTo>
                <a:lnTo>
                  <a:pt x="7403901" y="395287"/>
                </a:lnTo>
                <a:close/>
                <a:moveTo>
                  <a:pt x="6116837" y="201811"/>
                </a:moveTo>
                <a:cubicBezTo>
                  <a:pt x="6080324" y="202208"/>
                  <a:pt x="6062068" y="222845"/>
                  <a:pt x="6062068" y="263723"/>
                </a:cubicBezTo>
                <a:cubicBezTo>
                  <a:pt x="6062068" y="278011"/>
                  <a:pt x="6062068" y="291901"/>
                  <a:pt x="6062068" y="305395"/>
                </a:cubicBezTo>
                <a:cubicBezTo>
                  <a:pt x="6062068" y="319286"/>
                  <a:pt x="6062068" y="332978"/>
                  <a:pt x="6062068" y="346472"/>
                </a:cubicBezTo>
                <a:cubicBezTo>
                  <a:pt x="6062465" y="388144"/>
                  <a:pt x="6080721" y="408980"/>
                  <a:pt x="6116837" y="408980"/>
                </a:cubicBezTo>
                <a:lnTo>
                  <a:pt x="6153745" y="408980"/>
                </a:lnTo>
                <a:lnTo>
                  <a:pt x="6153746" y="408980"/>
                </a:lnTo>
                <a:lnTo>
                  <a:pt x="6190059" y="408980"/>
                </a:lnTo>
                <a:cubicBezTo>
                  <a:pt x="6227365" y="408980"/>
                  <a:pt x="6246019" y="388144"/>
                  <a:pt x="6246019" y="346472"/>
                </a:cubicBezTo>
                <a:cubicBezTo>
                  <a:pt x="6246019" y="332581"/>
                  <a:pt x="6246019" y="318889"/>
                  <a:pt x="6246019" y="305395"/>
                </a:cubicBezTo>
                <a:cubicBezTo>
                  <a:pt x="6246019" y="291108"/>
                  <a:pt x="6246019" y="277217"/>
                  <a:pt x="6246019" y="263723"/>
                </a:cubicBezTo>
                <a:cubicBezTo>
                  <a:pt x="6246019" y="222448"/>
                  <a:pt x="6227564" y="201811"/>
                  <a:pt x="6190655" y="201811"/>
                </a:cubicBezTo>
                <a:lnTo>
                  <a:pt x="6153746" y="201811"/>
                </a:lnTo>
                <a:lnTo>
                  <a:pt x="6153745" y="201811"/>
                </a:lnTo>
                <a:close/>
                <a:moveTo>
                  <a:pt x="5669162" y="201811"/>
                </a:moveTo>
                <a:cubicBezTo>
                  <a:pt x="5632649" y="202208"/>
                  <a:pt x="5614393" y="222845"/>
                  <a:pt x="5614393" y="263723"/>
                </a:cubicBezTo>
                <a:cubicBezTo>
                  <a:pt x="5614393" y="278011"/>
                  <a:pt x="5614393" y="291901"/>
                  <a:pt x="5614393" y="305395"/>
                </a:cubicBezTo>
                <a:cubicBezTo>
                  <a:pt x="5614393" y="319286"/>
                  <a:pt x="5614393" y="332978"/>
                  <a:pt x="5614393" y="346472"/>
                </a:cubicBezTo>
                <a:cubicBezTo>
                  <a:pt x="5614790" y="388144"/>
                  <a:pt x="5633046" y="408980"/>
                  <a:pt x="5669162" y="408980"/>
                </a:cubicBezTo>
                <a:lnTo>
                  <a:pt x="5706070" y="408980"/>
                </a:lnTo>
                <a:lnTo>
                  <a:pt x="5706071" y="408980"/>
                </a:lnTo>
                <a:lnTo>
                  <a:pt x="5742385" y="408980"/>
                </a:lnTo>
                <a:cubicBezTo>
                  <a:pt x="5779690" y="408980"/>
                  <a:pt x="5798344" y="388144"/>
                  <a:pt x="5798344" y="346472"/>
                </a:cubicBezTo>
                <a:cubicBezTo>
                  <a:pt x="5798344" y="332581"/>
                  <a:pt x="5798344" y="318889"/>
                  <a:pt x="5798344" y="305395"/>
                </a:cubicBezTo>
                <a:cubicBezTo>
                  <a:pt x="5798344" y="291108"/>
                  <a:pt x="5798344" y="277217"/>
                  <a:pt x="5798344" y="263723"/>
                </a:cubicBezTo>
                <a:cubicBezTo>
                  <a:pt x="5798344" y="222448"/>
                  <a:pt x="5779889" y="201811"/>
                  <a:pt x="5742980" y="201811"/>
                </a:cubicBezTo>
                <a:lnTo>
                  <a:pt x="5706071" y="201811"/>
                </a:lnTo>
                <a:lnTo>
                  <a:pt x="5706070" y="201811"/>
                </a:lnTo>
                <a:close/>
                <a:moveTo>
                  <a:pt x="4386859" y="201811"/>
                </a:moveTo>
                <a:cubicBezTo>
                  <a:pt x="4360665" y="202208"/>
                  <a:pt x="4347568" y="222250"/>
                  <a:pt x="4347568" y="261937"/>
                </a:cubicBezTo>
                <a:cubicBezTo>
                  <a:pt x="4347568" y="275431"/>
                  <a:pt x="4347568" y="288925"/>
                  <a:pt x="4347568" y="302419"/>
                </a:cubicBezTo>
                <a:cubicBezTo>
                  <a:pt x="4347568" y="316309"/>
                  <a:pt x="4347568" y="330398"/>
                  <a:pt x="4347568" y="344686"/>
                </a:cubicBezTo>
                <a:cubicBezTo>
                  <a:pt x="4347568" y="387548"/>
                  <a:pt x="4360665" y="408980"/>
                  <a:pt x="4386859" y="408980"/>
                </a:cubicBezTo>
                <a:lnTo>
                  <a:pt x="4413647" y="408980"/>
                </a:lnTo>
                <a:lnTo>
                  <a:pt x="4413648" y="408980"/>
                </a:lnTo>
                <a:lnTo>
                  <a:pt x="4439841" y="408980"/>
                </a:lnTo>
                <a:cubicBezTo>
                  <a:pt x="4466828" y="408980"/>
                  <a:pt x="4480322" y="387548"/>
                  <a:pt x="4480322" y="344686"/>
                </a:cubicBezTo>
                <a:cubicBezTo>
                  <a:pt x="4480322" y="330001"/>
                  <a:pt x="4480322" y="315912"/>
                  <a:pt x="4480322" y="302419"/>
                </a:cubicBezTo>
                <a:cubicBezTo>
                  <a:pt x="4480322" y="288925"/>
                  <a:pt x="4480322" y="275431"/>
                  <a:pt x="4480322" y="261937"/>
                </a:cubicBezTo>
                <a:cubicBezTo>
                  <a:pt x="4479925" y="221853"/>
                  <a:pt x="4466431" y="201811"/>
                  <a:pt x="4439841" y="201811"/>
                </a:cubicBezTo>
                <a:lnTo>
                  <a:pt x="4413648" y="201811"/>
                </a:lnTo>
                <a:lnTo>
                  <a:pt x="4413647" y="201811"/>
                </a:lnTo>
                <a:close/>
                <a:moveTo>
                  <a:pt x="3340894" y="201811"/>
                </a:moveTo>
                <a:cubicBezTo>
                  <a:pt x="3314701" y="201811"/>
                  <a:pt x="3301604" y="217884"/>
                  <a:pt x="3301604" y="250031"/>
                </a:cubicBezTo>
                <a:cubicBezTo>
                  <a:pt x="3301604" y="260747"/>
                  <a:pt x="3301604" y="271462"/>
                  <a:pt x="3301604" y="282178"/>
                </a:cubicBezTo>
                <a:cubicBezTo>
                  <a:pt x="3301604" y="292894"/>
                  <a:pt x="3301604" y="303609"/>
                  <a:pt x="3301604" y="314325"/>
                </a:cubicBezTo>
                <a:cubicBezTo>
                  <a:pt x="3301604" y="346869"/>
                  <a:pt x="3314701" y="363141"/>
                  <a:pt x="3340894" y="363141"/>
                </a:cubicBezTo>
                <a:lnTo>
                  <a:pt x="3367683" y="363141"/>
                </a:lnTo>
                <a:lnTo>
                  <a:pt x="3367684" y="363141"/>
                </a:lnTo>
                <a:lnTo>
                  <a:pt x="3393876" y="363141"/>
                </a:lnTo>
                <a:cubicBezTo>
                  <a:pt x="3420864" y="363141"/>
                  <a:pt x="3434358" y="346869"/>
                  <a:pt x="3434358" y="314325"/>
                </a:cubicBezTo>
                <a:cubicBezTo>
                  <a:pt x="3434358" y="303609"/>
                  <a:pt x="3434358" y="292894"/>
                  <a:pt x="3434358" y="282178"/>
                </a:cubicBezTo>
                <a:cubicBezTo>
                  <a:pt x="3434358" y="271462"/>
                  <a:pt x="3434358" y="260747"/>
                  <a:pt x="3434358" y="250031"/>
                </a:cubicBezTo>
                <a:cubicBezTo>
                  <a:pt x="3433961" y="217884"/>
                  <a:pt x="3420467" y="201811"/>
                  <a:pt x="3393876" y="201811"/>
                </a:cubicBezTo>
                <a:lnTo>
                  <a:pt x="3367684" y="201811"/>
                </a:lnTo>
                <a:lnTo>
                  <a:pt x="3367683" y="201811"/>
                </a:lnTo>
                <a:close/>
                <a:moveTo>
                  <a:pt x="1280518" y="195262"/>
                </a:moveTo>
                <a:cubicBezTo>
                  <a:pt x="1248769" y="195262"/>
                  <a:pt x="1232893" y="209153"/>
                  <a:pt x="1232893" y="236934"/>
                </a:cubicBezTo>
                <a:cubicBezTo>
                  <a:pt x="1232893" y="246459"/>
                  <a:pt x="1232893" y="256778"/>
                  <a:pt x="1232893" y="267891"/>
                </a:cubicBezTo>
                <a:lnTo>
                  <a:pt x="1347787" y="267891"/>
                </a:lnTo>
                <a:cubicBezTo>
                  <a:pt x="1372791" y="267891"/>
                  <a:pt x="1385293" y="257175"/>
                  <a:pt x="1385293" y="235744"/>
                </a:cubicBezTo>
                <a:cubicBezTo>
                  <a:pt x="1384896" y="208756"/>
                  <a:pt x="1370211" y="195262"/>
                  <a:pt x="1341239" y="195262"/>
                </a:cubicBezTo>
                <a:lnTo>
                  <a:pt x="1307902" y="195262"/>
                </a:lnTo>
                <a:lnTo>
                  <a:pt x="1307901" y="195262"/>
                </a:lnTo>
                <a:close/>
                <a:moveTo>
                  <a:pt x="7365207" y="176808"/>
                </a:moveTo>
                <a:cubicBezTo>
                  <a:pt x="7352507" y="176808"/>
                  <a:pt x="7346157" y="186928"/>
                  <a:pt x="7346157" y="207169"/>
                </a:cubicBezTo>
                <a:cubicBezTo>
                  <a:pt x="7346553" y="227806"/>
                  <a:pt x="7352904" y="238125"/>
                  <a:pt x="7365207" y="238125"/>
                </a:cubicBezTo>
                <a:lnTo>
                  <a:pt x="7422356" y="238125"/>
                </a:lnTo>
                <a:lnTo>
                  <a:pt x="7422357" y="238125"/>
                </a:lnTo>
                <a:lnTo>
                  <a:pt x="7479506" y="238125"/>
                </a:lnTo>
                <a:cubicBezTo>
                  <a:pt x="7492206" y="238125"/>
                  <a:pt x="7498556" y="227806"/>
                  <a:pt x="7498556" y="207169"/>
                </a:cubicBezTo>
                <a:cubicBezTo>
                  <a:pt x="7498159" y="186928"/>
                  <a:pt x="7491809" y="176808"/>
                  <a:pt x="7479506" y="176808"/>
                </a:cubicBezTo>
                <a:lnTo>
                  <a:pt x="7422357" y="176808"/>
                </a:lnTo>
                <a:lnTo>
                  <a:pt x="7422356" y="176808"/>
                </a:lnTo>
                <a:close/>
                <a:moveTo>
                  <a:pt x="6613922" y="128587"/>
                </a:moveTo>
                <a:lnTo>
                  <a:pt x="6613923" y="128587"/>
                </a:lnTo>
                <a:lnTo>
                  <a:pt x="6717506" y="128587"/>
                </a:lnTo>
                <a:lnTo>
                  <a:pt x="6717507" y="128587"/>
                </a:lnTo>
                <a:lnTo>
                  <a:pt x="6717507" y="498276"/>
                </a:lnTo>
                <a:lnTo>
                  <a:pt x="6717506" y="498276"/>
                </a:lnTo>
                <a:lnTo>
                  <a:pt x="6613923" y="498276"/>
                </a:lnTo>
                <a:lnTo>
                  <a:pt x="6613922" y="498276"/>
                </a:lnTo>
                <a:close/>
                <a:moveTo>
                  <a:pt x="4070747" y="128587"/>
                </a:moveTo>
                <a:lnTo>
                  <a:pt x="4070748" y="128587"/>
                </a:lnTo>
                <a:lnTo>
                  <a:pt x="4174331" y="128587"/>
                </a:lnTo>
                <a:lnTo>
                  <a:pt x="4174332" y="128587"/>
                </a:lnTo>
                <a:lnTo>
                  <a:pt x="4174332" y="498276"/>
                </a:lnTo>
                <a:lnTo>
                  <a:pt x="4174331" y="498276"/>
                </a:lnTo>
                <a:lnTo>
                  <a:pt x="4070748" y="498276"/>
                </a:lnTo>
                <a:lnTo>
                  <a:pt x="4070747" y="498276"/>
                </a:lnTo>
                <a:close/>
                <a:moveTo>
                  <a:pt x="3022997" y="128587"/>
                </a:moveTo>
                <a:lnTo>
                  <a:pt x="3022998" y="128587"/>
                </a:lnTo>
                <a:lnTo>
                  <a:pt x="3126581" y="128587"/>
                </a:lnTo>
                <a:lnTo>
                  <a:pt x="3126582" y="128587"/>
                </a:lnTo>
                <a:lnTo>
                  <a:pt x="3126582" y="498276"/>
                </a:lnTo>
                <a:lnTo>
                  <a:pt x="3126581" y="498276"/>
                </a:lnTo>
                <a:lnTo>
                  <a:pt x="3022998" y="498276"/>
                </a:lnTo>
                <a:lnTo>
                  <a:pt x="3022997" y="498276"/>
                </a:lnTo>
                <a:close/>
                <a:moveTo>
                  <a:pt x="603647" y="128587"/>
                </a:moveTo>
                <a:lnTo>
                  <a:pt x="603648" y="128587"/>
                </a:lnTo>
                <a:lnTo>
                  <a:pt x="707231" y="128587"/>
                </a:lnTo>
                <a:lnTo>
                  <a:pt x="707232" y="128587"/>
                </a:lnTo>
                <a:lnTo>
                  <a:pt x="707232" y="498276"/>
                </a:lnTo>
                <a:lnTo>
                  <a:pt x="707231" y="498276"/>
                </a:lnTo>
                <a:lnTo>
                  <a:pt x="603648" y="498276"/>
                </a:lnTo>
                <a:lnTo>
                  <a:pt x="603647" y="498276"/>
                </a:lnTo>
                <a:close/>
                <a:moveTo>
                  <a:pt x="6804422" y="112514"/>
                </a:moveTo>
                <a:lnTo>
                  <a:pt x="6804423" y="112514"/>
                </a:lnTo>
                <a:lnTo>
                  <a:pt x="6908006" y="112514"/>
                </a:lnTo>
                <a:lnTo>
                  <a:pt x="6908007" y="112514"/>
                </a:lnTo>
                <a:lnTo>
                  <a:pt x="6908007" y="158948"/>
                </a:lnTo>
                <a:lnTo>
                  <a:pt x="6955035" y="124123"/>
                </a:lnTo>
                <a:cubicBezTo>
                  <a:pt x="6970116" y="116384"/>
                  <a:pt x="6984602" y="112514"/>
                  <a:pt x="6998493" y="112514"/>
                </a:cubicBezTo>
                <a:lnTo>
                  <a:pt x="6998495" y="112514"/>
                </a:lnTo>
                <a:lnTo>
                  <a:pt x="7063383" y="112514"/>
                </a:lnTo>
                <a:cubicBezTo>
                  <a:pt x="7128471" y="112514"/>
                  <a:pt x="7161015" y="144661"/>
                  <a:pt x="7161015" y="208955"/>
                </a:cubicBezTo>
                <a:cubicBezTo>
                  <a:pt x="7161015" y="230386"/>
                  <a:pt x="7161015" y="252016"/>
                  <a:pt x="7161015" y="273844"/>
                </a:cubicBezTo>
                <a:lnTo>
                  <a:pt x="7161015" y="498276"/>
                </a:lnTo>
                <a:lnTo>
                  <a:pt x="7161014" y="498276"/>
                </a:lnTo>
                <a:lnTo>
                  <a:pt x="7057431" y="498276"/>
                </a:lnTo>
                <a:lnTo>
                  <a:pt x="7057429" y="498276"/>
                </a:lnTo>
                <a:lnTo>
                  <a:pt x="7057429" y="273844"/>
                </a:lnTo>
                <a:cubicBezTo>
                  <a:pt x="7057429" y="264319"/>
                  <a:pt x="7057429" y="254794"/>
                  <a:pt x="7057429" y="245269"/>
                </a:cubicBezTo>
                <a:cubicBezTo>
                  <a:pt x="7057429" y="217487"/>
                  <a:pt x="7042547" y="203597"/>
                  <a:pt x="7012781" y="203597"/>
                </a:cubicBezTo>
                <a:lnTo>
                  <a:pt x="6983017" y="203597"/>
                </a:lnTo>
                <a:lnTo>
                  <a:pt x="6983015" y="203597"/>
                </a:lnTo>
                <a:cubicBezTo>
                  <a:pt x="6972697" y="203597"/>
                  <a:pt x="6962576" y="203597"/>
                  <a:pt x="6952655" y="203597"/>
                </a:cubicBezTo>
                <a:cubicBezTo>
                  <a:pt x="6925667" y="203597"/>
                  <a:pt x="6910785" y="214511"/>
                  <a:pt x="6908007" y="236339"/>
                </a:cubicBezTo>
                <a:lnTo>
                  <a:pt x="6908007" y="498276"/>
                </a:lnTo>
                <a:lnTo>
                  <a:pt x="6908006" y="498276"/>
                </a:lnTo>
                <a:lnTo>
                  <a:pt x="6804423" y="498276"/>
                </a:lnTo>
                <a:lnTo>
                  <a:pt x="6804422" y="498276"/>
                </a:lnTo>
                <a:close/>
                <a:moveTo>
                  <a:pt x="6075164" y="112514"/>
                </a:moveTo>
                <a:lnTo>
                  <a:pt x="6075165" y="112514"/>
                </a:lnTo>
                <a:lnTo>
                  <a:pt x="6153745" y="112514"/>
                </a:lnTo>
                <a:lnTo>
                  <a:pt x="6153746" y="112514"/>
                </a:lnTo>
                <a:lnTo>
                  <a:pt x="6231731" y="112514"/>
                </a:lnTo>
                <a:lnTo>
                  <a:pt x="6231732" y="112514"/>
                </a:lnTo>
                <a:cubicBezTo>
                  <a:pt x="6310313" y="112911"/>
                  <a:pt x="6349604" y="151408"/>
                  <a:pt x="6349604" y="228005"/>
                </a:cubicBezTo>
                <a:cubicBezTo>
                  <a:pt x="6349604" y="254198"/>
                  <a:pt x="6349604" y="279995"/>
                  <a:pt x="6349604" y="305395"/>
                </a:cubicBezTo>
                <a:cubicBezTo>
                  <a:pt x="6349604" y="331192"/>
                  <a:pt x="6349604" y="356791"/>
                  <a:pt x="6349604" y="382191"/>
                </a:cubicBezTo>
                <a:cubicBezTo>
                  <a:pt x="6349604" y="459581"/>
                  <a:pt x="6310313" y="498276"/>
                  <a:pt x="6231732" y="498276"/>
                </a:cubicBezTo>
                <a:lnTo>
                  <a:pt x="6231731" y="498276"/>
                </a:lnTo>
                <a:lnTo>
                  <a:pt x="6153746" y="498276"/>
                </a:lnTo>
                <a:lnTo>
                  <a:pt x="6153745" y="498276"/>
                </a:lnTo>
                <a:lnTo>
                  <a:pt x="6075165" y="498276"/>
                </a:lnTo>
                <a:lnTo>
                  <a:pt x="6075164" y="498276"/>
                </a:lnTo>
                <a:cubicBezTo>
                  <a:pt x="5997377" y="498276"/>
                  <a:pt x="5958483" y="459581"/>
                  <a:pt x="5958483" y="382191"/>
                </a:cubicBezTo>
                <a:cubicBezTo>
                  <a:pt x="5958483" y="356394"/>
                  <a:pt x="5958483" y="330795"/>
                  <a:pt x="5958483" y="305395"/>
                </a:cubicBezTo>
                <a:cubicBezTo>
                  <a:pt x="5958483" y="279201"/>
                  <a:pt x="5958483" y="253405"/>
                  <a:pt x="5958483" y="228005"/>
                </a:cubicBezTo>
                <a:cubicBezTo>
                  <a:pt x="5958483" y="151011"/>
                  <a:pt x="5997377" y="112514"/>
                  <a:pt x="6075164" y="112514"/>
                </a:cubicBezTo>
                <a:close/>
                <a:moveTo>
                  <a:pt x="5627489" y="112514"/>
                </a:moveTo>
                <a:lnTo>
                  <a:pt x="5627490" y="112514"/>
                </a:lnTo>
                <a:lnTo>
                  <a:pt x="5706070" y="112514"/>
                </a:lnTo>
                <a:lnTo>
                  <a:pt x="5706071" y="112514"/>
                </a:lnTo>
                <a:lnTo>
                  <a:pt x="5784056" y="112514"/>
                </a:lnTo>
                <a:lnTo>
                  <a:pt x="5784057" y="112514"/>
                </a:lnTo>
                <a:cubicBezTo>
                  <a:pt x="5862639" y="112911"/>
                  <a:pt x="5901929" y="151408"/>
                  <a:pt x="5901929" y="228005"/>
                </a:cubicBezTo>
                <a:cubicBezTo>
                  <a:pt x="5901929" y="254198"/>
                  <a:pt x="5901929" y="279995"/>
                  <a:pt x="5901929" y="305395"/>
                </a:cubicBezTo>
                <a:cubicBezTo>
                  <a:pt x="5901929" y="331192"/>
                  <a:pt x="5901929" y="356791"/>
                  <a:pt x="5901929" y="382191"/>
                </a:cubicBezTo>
                <a:cubicBezTo>
                  <a:pt x="5901929" y="459581"/>
                  <a:pt x="5862639" y="498276"/>
                  <a:pt x="5784057" y="498276"/>
                </a:cubicBezTo>
                <a:lnTo>
                  <a:pt x="5784056" y="498276"/>
                </a:lnTo>
                <a:lnTo>
                  <a:pt x="5706071" y="498276"/>
                </a:lnTo>
                <a:lnTo>
                  <a:pt x="5706070" y="498276"/>
                </a:lnTo>
                <a:lnTo>
                  <a:pt x="5627490" y="498276"/>
                </a:lnTo>
                <a:lnTo>
                  <a:pt x="5627489" y="498276"/>
                </a:lnTo>
                <a:cubicBezTo>
                  <a:pt x="5549702" y="498276"/>
                  <a:pt x="5510808" y="459581"/>
                  <a:pt x="5510808" y="382191"/>
                </a:cubicBezTo>
                <a:cubicBezTo>
                  <a:pt x="5510808" y="356394"/>
                  <a:pt x="5510808" y="330795"/>
                  <a:pt x="5510808" y="305395"/>
                </a:cubicBezTo>
                <a:cubicBezTo>
                  <a:pt x="5510808" y="279201"/>
                  <a:pt x="5510808" y="253405"/>
                  <a:pt x="5510808" y="228005"/>
                </a:cubicBezTo>
                <a:cubicBezTo>
                  <a:pt x="5510808" y="151011"/>
                  <a:pt x="5549702" y="112514"/>
                  <a:pt x="5627489" y="112514"/>
                </a:cubicBezTo>
                <a:close/>
                <a:moveTo>
                  <a:pt x="3623072" y="112514"/>
                </a:moveTo>
                <a:lnTo>
                  <a:pt x="3623073" y="112514"/>
                </a:lnTo>
                <a:lnTo>
                  <a:pt x="3726656" y="112514"/>
                </a:lnTo>
                <a:lnTo>
                  <a:pt x="3726657" y="112514"/>
                </a:lnTo>
                <a:lnTo>
                  <a:pt x="3726657" y="330994"/>
                </a:lnTo>
                <a:cubicBezTo>
                  <a:pt x="3726657" y="340916"/>
                  <a:pt x="3726657" y="348456"/>
                  <a:pt x="3726657" y="353616"/>
                </a:cubicBezTo>
                <a:cubicBezTo>
                  <a:pt x="3727054" y="388144"/>
                  <a:pt x="3741738" y="405408"/>
                  <a:pt x="3770710" y="405408"/>
                </a:cubicBezTo>
                <a:lnTo>
                  <a:pt x="3798689" y="405408"/>
                </a:lnTo>
                <a:lnTo>
                  <a:pt x="3798690" y="405408"/>
                </a:lnTo>
                <a:lnTo>
                  <a:pt x="3818335" y="405408"/>
                </a:lnTo>
                <a:cubicBezTo>
                  <a:pt x="3852862" y="405408"/>
                  <a:pt x="3870127" y="389136"/>
                  <a:pt x="3870127" y="356592"/>
                </a:cubicBezTo>
                <a:lnTo>
                  <a:pt x="3870127" y="112514"/>
                </a:lnTo>
                <a:lnTo>
                  <a:pt x="3870127" y="112514"/>
                </a:lnTo>
                <a:lnTo>
                  <a:pt x="3973711" y="112514"/>
                </a:lnTo>
                <a:lnTo>
                  <a:pt x="3973712" y="112514"/>
                </a:lnTo>
                <a:lnTo>
                  <a:pt x="3973712" y="498276"/>
                </a:lnTo>
                <a:lnTo>
                  <a:pt x="3973711" y="498276"/>
                </a:lnTo>
                <a:lnTo>
                  <a:pt x="3870127" y="498276"/>
                </a:lnTo>
                <a:lnTo>
                  <a:pt x="3870127" y="498276"/>
                </a:lnTo>
                <a:lnTo>
                  <a:pt x="3870127" y="456010"/>
                </a:lnTo>
                <a:lnTo>
                  <a:pt x="3826223" y="487710"/>
                </a:lnTo>
                <a:cubicBezTo>
                  <a:pt x="3811638" y="494754"/>
                  <a:pt x="3797103" y="498276"/>
                  <a:pt x="3782616" y="498276"/>
                </a:cubicBezTo>
                <a:lnTo>
                  <a:pt x="3782616" y="498276"/>
                </a:lnTo>
                <a:lnTo>
                  <a:pt x="3732610" y="498276"/>
                </a:lnTo>
                <a:lnTo>
                  <a:pt x="3732609" y="498276"/>
                </a:lnTo>
                <a:cubicBezTo>
                  <a:pt x="3659584" y="498276"/>
                  <a:pt x="3623072" y="458787"/>
                  <a:pt x="3623072" y="379809"/>
                </a:cubicBezTo>
                <a:cubicBezTo>
                  <a:pt x="3623072" y="369094"/>
                  <a:pt x="3623072" y="352822"/>
                  <a:pt x="3623072" y="330994"/>
                </a:cubicBezTo>
                <a:close/>
                <a:moveTo>
                  <a:pt x="3290292" y="112514"/>
                </a:moveTo>
                <a:lnTo>
                  <a:pt x="3290293" y="112514"/>
                </a:lnTo>
                <a:lnTo>
                  <a:pt x="3352204" y="112514"/>
                </a:lnTo>
                <a:lnTo>
                  <a:pt x="3352205" y="112514"/>
                </a:lnTo>
                <a:cubicBezTo>
                  <a:pt x="3365898" y="112712"/>
                  <a:pt x="3379590" y="115590"/>
                  <a:pt x="3393282" y="121146"/>
                </a:cubicBezTo>
                <a:lnTo>
                  <a:pt x="3434358" y="145851"/>
                </a:lnTo>
                <a:lnTo>
                  <a:pt x="3434358" y="112514"/>
                </a:lnTo>
                <a:lnTo>
                  <a:pt x="3434359" y="112514"/>
                </a:lnTo>
                <a:lnTo>
                  <a:pt x="3537942" y="112514"/>
                </a:lnTo>
                <a:lnTo>
                  <a:pt x="3537943" y="112514"/>
                </a:lnTo>
                <a:lnTo>
                  <a:pt x="3537943" y="526851"/>
                </a:lnTo>
                <a:lnTo>
                  <a:pt x="3537942" y="526851"/>
                </a:lnTo>
                <a:lnTo>
                  <a:pt x="3434359" y="526851"/>
                </a:lnTo>
                <a:lnTo>
                  <a:pt x="3434358" y="526851"/>
                </a:lnTo>
                <a:lnTo>
                  <a:pt x="3434358" y="419101"/>
                </a:lnTo>
                <a:lnTo>
                  <a:pt x="3393282" y="444103"/>
                </a:lnTo>
                <a:cubicBezTo>
                  <a:pt x="3379590" y="449659"/>
                  <a:pt x="3365898" y="452437"/>
                  <a:pt x="3352205" y="452437"/>
                </a:cubicBezTo>
                <a:lnTo>
                  <a:pt x="3352204" y="452437"/>
                </a:lnTo>
                <a:lnTo>
                  <a:pt x="3290293" y="452437"/>
                </a:lnTo>
                <a:lnTo>
                  <a:pt x="3290292" y="452437"/>
                </a:lnTo>
                <a:cubicBezTo>
                  <a:pt x="3228776" y="452437"/>
                  <a:pt x="3198018" y="418306"/>
                  <a:pt x="3198018" y="350044"/>
                </a:cubicBezTo>
                <a:cubicBezTo>
                  <a:pt x="3198018" y="327422"/>
                  <a:pt x="3198018" y="304800"/>
                  <a:pt x="3198018" y="282178"/>
                </a:cubicBezTo>
                <a:cubicBezTo>
                  <a:pt x="3198018" y="259159"/>
                  <a:pt x="3198018" y="236339"/>
                  <a:pt x="3198018" y="213717"/>
                </a:cubicBezTo>
                <a:cubicBezTo>
                  <a:pt x="3198416" y="146248"/>
                  <a:pt x="3229173" y="112514"/>
                  <a:pt x="3290292" y="112514"/>
                </a:cubicBezTo>
                <a:close/>
                <a:moveTo>
                  <a:pt x="1655564" y="112514"/>
                </a:moveTo>
                <a:lnTo>
                  <a:pt x="1655565" y="112514"/>
                </a:lnTo>
                <a:lnTo>
                  <a:pt x="1727002" y="112514"/>
                </a:lnTo>
                <a:lnTo>
                  <a:pt x="1727003" y="112514"/>
                </a:lnTo>
                <a:lnTo>
                  <a:pt x="1797844" y="112514"/>
                </a:lnTo>
                <a:lnTo>
                  <a:pt x="1797845" y="112514"/>
                </a:lnTo>
                <a:cubicBezTo>
                  <a:pt x="1869282" y="112514"/>
                  <a:pt x="1905001" y="142280"/>
                  <a:pt x="1905001" y="201811"/>
                </a:cubicBezTo>
                <a:cubicBezTo>
                  <a:pt x="1905001" y="221655"/>
                  <a:pt x="1905001" y="241697"/>
                  <a:pt x="1905001" y="261937"/>
                </a:cubicBezTo>
                <a:lnTo>
                  <a:pt x="1905000" y="261937"/>
                </a:lnTo>
                <a:lnTo>
                  <a:pt x="1801417" y="261937"/>
                </a:lnTo>
                <a:lnTo>
                  <a:pt x="1801415" y="261937"/>
                </a:lnTo>
                <a:cubicBezTo>
                  <a:pt x="1801415" y="253206"/>
                  <a:pt x="1801415" y="245070"/>
                  <a:pt x="1801415" y="237530"/>
                </a:cubicBezTo>
                <a:cubicBezTo>
                  <a:pt x="1801415" y="213717"/>
                  <a:pt x="1786533" y="201811"/>
                  <a:pt x="1756767" y="201811"/>
                </a:cubicBezTo>
                <a:lnTo>
                  <a:pt x="1727003" y="201811"/>
                </a:lnTo>
                <a:lnTo>
                  <a:pt x="1727002" y="201811"/>
                </a:lnTo>
                <a:lnTo>
                  <a:pt x="1696641" y="201811"/>
                </a:lnTo>
                <a:cubicBezTo>
                  <a:pt x="1666876" y="202208"/>
                  <a:pt x="1651993" y="222250"/>
                  <a:pt x="1651993" y="261937"/>
                </a:cubicBezTo>
                <a:cubicBezTo>
                  <a:pt x="1651993" y="275431"/>
                  <a:pt x="1651993" y="288925"/>
                  <a:pt x="1651993" y="302419"/>
                </a:cubicBezTo>
                <a:cubicBezTo>
                  <a:pt x="1651993" y="316309"/>
                  <a:pt x="1651993" y="330398"/>
                  <a:pt x="1651993" y="344686"/>
                </a:cubicBezTo>
                <a:cubicBezTo>
                  <a:pt x="1651993" y="387548"/>
                  <a:pt x="1666876" y="408980"/>
                  <a:pt x="1696641" y="408980"/>
                </a:cubicBezTo>
                <a:lnTo>
                  <a:pt x="1727002" y="408980"/>
                </a:lnTo>
                <a:lnTo>
                  <a:pt x="1727003" y="408980"/>
                </a:lnTo>
                <a:lnTo>
                  <a:pt x="1756172" y="408980"/>
                </a:lnTo>
                <a:cubicBezTo>
                  <a:pt x="1786335" y="408980"/>
                  <a:pt x="1801415" y="390525"/>
                  <a:pt x="1801415" y="353616"/>
                </a:cubicBezTo>
                <a:cubicBezTo>
                  <a:pt x="1801415" y="341312"/>
                  <a:pt x="1801415" y="329009"/>
                  <a:pt x="1801415" y="316706"/>
                </a:cubicBezTo>
                <a:lnTo>
                  <a:pt x="1801417" y="316706"/>
                </a:lnTo>
                <a:lnTo>
                  <a:pt x="1905000" y="316706"/>
                </a:lnTo>
                <a:lnTo>
                  <a:pt x="1905001" y="316706"/>
                </a:lnTo>
                <a:cubicBezTo>
                  <a:pt x="1905001" y="340519"/>
                  <a:pt x="1905001" y="364530"/>
                  <a:pt x="1905001" y="388739"/>
                </a:cubicBezTo>
                <a:cubicBezTo>
                  <a:pt x="1905001" y="461764"/>
                  <a:pt x="1869282" y="498276"/>
                  <a:pt x="1797845" y="498276"/>
                </a:cubicBezTo>
                <a:lnTo>
                  <a:pt x="1797844" y="498276"/>
                </a:lnTo>
                <a:lnTo>
                  <a:pt x="1727003" y="498276"/>
                </a:lnTo>
                <a:lnTo>
                  <a:pt x="1727002" y="498276"/>
                </a:lnTo>
                <a:lnTo>
                  <a:pt x="1654970" y="498276"/>
                </a:lnTo>
                <a:lnTo>
                  <a:pt x="1654969" y="498276"/>
                </a:lnTo>
                <a:cubicBezTo>
                  <a:pt x="1583928" y="498276"/>
                  <a:pt x="1548408" y="458986"/>
                  <a:pt x="1548408" y="380405"/>
                </a:cubicBezTo>
                <a:cubicBezTo>
                  <a:pt x="1548408" y="353814"/>
                  <a:pt x="1548408" y="327819"/>
                  <a:pt x="1548408" y="302419"/>
                </a:cubicBezTo>
                <a:cubicBezTo>
                  <a:pt x="1548408" y="277019"/>
                  <a:pt x="1548408" y="251619"/>
                  <a:pt x="1548408" y="226219"/>
                </a:cubicBezTo>
                <a:cubicBezTo>
                  <a:pt x="1548408" y="150416"/>
                  <a:pt x="1584126" y="112514"/>
                  <a:pt x="1655564" y="112514"/>
                </a:cubicBezTo>
                <a:close/>
                <a:moveTo>
                  <a:pt x="1254323" y="112514"/>
                </a:moveTo>
                <a:lnTo>
                  <a:pt x="1254324" y="112514"/>
                </a:lnTo>
                <a:lnTo>
                  <a:pt x="1307901" y="112514"/>
                </a:lnTo>
                <a:lnTo>
                  <a:pt x="1307902" y="112514"/>
                </a:lnTo>
                <a:lnTo>
                  <a:pt x="1363266" y="112514"/>
                </a:lnTo>
                <a:lnTo>
                  <a:pt x="1363267" y="112514"/>
                </a:lnTo>
                <a:cubicBezTo>
                  <a:pt x="1447007" y="112514"/>
                  <a:pt x="1488878" y="153591"/>
                  <a:pt x="1488878" y="235744"/>
                </a:cubicBezTo>
                <a:cubicBezTo>
                  <a:pt x="1488878" y="305991"/>
                  <a:pt x="1456136" y="341114"/>
                  <a:pt x="1390651" y="341114"/>
                </a:cubicBezTo>
                <a:lnTo>
                  <a:pt x="1390650" y="341114"/>
                </a:lnTo>
                <a:lnTo>
                  <a:pt x="1347789" y="341114"/>
                </a:lnTo>
                <a:lnTo>
                  <a:pt x="1347787" y="341114"/>
                </a:lnTo>
                <a:lnTo>
                  <a:pt x="1232893" y="341114"/>
                </a:lnTo>
                <a:cubicBezTo>
                  <a:pt x="1232893" y="356195"/>
                  <a:pt x="1232893" y="366117"/>
                  <a:pt x="1232893" y="370880"/>
                </a:cubicBezTo>
                <a:cubicBezTo>
                  <a:pt x="1233290" y="400645"/>
                  <a:pt x="1250356" y="415528"/>
                  <a:pt x="1284090" y="415528"/>
                </a:cubicBezTo>
                <a:lnTo>
                  <a:pt x="1307901" y="415528"/>
                </a:lnTo>
                <a:lnTo>
                  <a:pt x="1307902" y="415528"/>
                </a:lnTo>
                <a:lnTo>
                  <a:pt x="1338263" y="415528"/>
                </a:lnTo>
                <a:cubicBezTo>
                  <a:pt x="1369616" y="415528"/>
                  <a:pt x="1385293" y="401241"/>
                  <a:pt x="1385293" y="372666"/>
                </a:cubicBezTo>
                <a:cubicBezTo>
                  <a:pt x="1385293" y="367109"/>
                  <a:pt x="1385293" y="362347"/>
                  <a:pt x="1385293" y="358378"/>
                </a:cubicBezTo>
                <a:lnTo>
                  <a:pt x="1385294" y="358378"/>
                </a:lnTo>
                <a:lnTo>
                  <a:pt x="1488877" y="358378"/>
                </a:lnTo>
                <a:lnTo>
                  <a:pt x="1488878" y="358378"/>
                </a:lnTo>
                <a:cubicBezTo>
                  <a:pt x="1488878" y="376634"/>
                  <a:pt x="1488878" y="390128"/>
                  <a:pt x="1488878" y="398859"/>
                </a:cubicBezTo>
                <a:cubicBezTo>
                  <a:pt x="1488878" y="465137"/>
                  <a:pt x="1452564" y="498276"/>
                  <a:pt x="1379935" y="498276"/>
                </a:cubicBezTo>
                <a:lnTo>
                  <a:pt x="1379934" y="498276"/>
                </a:lnTo>
                <a:lnTo>
                  <a:pt x="1307902" y="498276"/>
                </a:lnTo>
                <a:lnTo>
                  <a:pt x="1307901" y="498276"/>
                </a:lnTo>
                <a:lnTo>
                  <a:pt x="1235870" y="498276"/>
                </a:lnTo>
                <a:lnTo>
                  <a:pt x="1235869" y="498276"/>
                </a:lnTo>
                <a:cubicBezTo>
                  <a:pt x="1164828" y="497880"/>
                  <a:pt x="1129308" y="457597"/>
                  <a:pt x="1129308" y="377428"/>
                </a:cubicBezTo>
                <a:cubicBezTo>
                  <a:pt x="1129308" y="354806"/>
                  <a:pt x="1129308" y="330795"/>
                  <a:pt x="1129308" y="305395"/>
                </a:cubicBezTo>
                <a:cubicBezTo>
                  <a:pt x="1129308" y="291901"/>
                  <a:pt x="1129308" y="272455"/>
                  <a:pt x="1129308" y="247055"/>
                </a:cubicBezTo>
                <a:cubicBezTo>
                  <a:pt x="1129308" y="157361"/>
                  <a:pt x="1170980" y="112514"/>
                  <a:pt x="1254323" y="112514"/>
                </a:cubicBezTo>
                <a:close/>
                <a:moveTo>
                  <a:pt x="794147" y="112514"/>
                </a:moveTo>
                <a:lnTo>
                  <a:pt x="794148" y="112514"/>
                </a:lnTo>
                <a:lnTo>
                  <a:pt x="897731" y="112514"/>
                </a:lnTo>
                <a:lnTo>
                  <a:pt x="897732" y="112514"/>
                </a:lnTo>
                <a:lnTo>
                  <a:pt x="897732" y="175020"/>
                </a:lnTo>
                <a:lnTo>
                  <a:pt x="911423" y="157758"/>
                </a:lnTo>
                <a:cubicBezTo>
                  <a:pt x="932458" y="127595"/>
                  <a:pt x="958453" y="112514"/>
                  <a:pt x="989409" y="112514"/>
                </a:cubicBezTo>
                <a:lnTo>
                  <a:pt x="989410" y="112514"/>
                </a:lnTo>
                <a:lnTo>
                  <a:pt x="1100733" y="112514"/>
                </a:lnTo>
                <a:lnTo>
                  <a:pt x="1100734" y="112514"/>
                </a:lnTo>
                <a:lnTo>
                  <a:pt x="1084660" y="208955"/>
                </a:lnTo>
                <a:lnTo>
                  <a:pt x="1084659" y="208955"/>
                </a:lnTo>
                <a:lnTo>
                  <a:pt x="989410" y="208955"/>
                </a:lnTo>
                <a:cubicBezTo>
                  <a:pt x="933054" y="208955"/>
                  <a:pt x="902495" y="238323"/>
                  <a:pt x="897732" y="297061"/>
                </a:cubicBezTo>
                <a:lnTo>
                  <a:pt x="897732" y="498276"/>
                </a:lnTo>
                <a:lnTo>
                  <a:pt x="897731" y="498276"/>
                </a:lnTo>
                <a:lnTo>
                  <a:pt x="794148" y="498276"/>
                </a:lnTo>
                <a:lnTo>
                  <a:pt x="794147" y="498276"/>
                </a:lnTo>
                <a:close/>
                <a:moveTo>
                  <a:pt x="7629525" y="105370"/>
                </a:moveTo>
                <a:lnTo>
                  <a:pt x="7629525" y="105370"/>
                </a:lnTo>
                <a:lnTo>
                  <a:pt x="7629526" y="105370"/>
                </a:lnTo>
                <a:lnTo>
                  <a:pt x="7629526" y="185142"/>
                </a:lnTo>
                <a:cubicBezTo>
                  <a:pt x="7615635" y="185142"/>
                  <a:pt x="7605118" y="188317"/>
                  <a:pt x="7597975" y="194667"/>
                </a:cubicBezTo>
                <a:cubicBezTo>
                  <a:pt x="7592815" y="200620"/>
                  <a:pt x="7588449" y="212527"/>
                  <a:pt x="7584877" y="230386"/>
                </a:cubicBezTo>
                <a:cubicBezTo>
                  <a:pt x="7584877" y="278408"/>
                  <a:pt x="7556303" y="302419"/>
                  <a:pt x="7499153" y="302419"/>
                </a:cubicBezTo>
                <a:lnTo>
                  <a:pt x="7499151" y="302419"/>
                </a:lnTo>
                <a:lnTo>
                  <a:pt x="7422357" y="302419"/>
                </a:lnTo>
                <a:lnTo>
                  <a:pt x="7422356" y="302419"/>
                </a:lnTo>
                <a:lnTo>
                  <a:pt x="7377709" y="302419"/>
                </a:lnTo>
                <a:cubicBezTo>
                  <a:pt x="7363024" y="302419"/>
                  <a:pt x="7355682" y="305991"/>
                  <a:pt x="7355682" y="313134"/>
                </a:cubicBezTo>
                <a:cubicBezTo>
                  <a:pt x="7356079" y="321469"/>
                  <a:pt x="7362429" y="325636"/>
                  <a:pt x="7374732" y="325636"/>
                </a:cubicBezTo>
                <a:lnTo>
                  <a:pt x="7427119" y="325636"/>
                </a:lnTo>
                <a:cubicBezTo>
                  <a:pt x="7452519" y="325636"/>
                  <a:pt x="7483078" y="325636"/>
                  <a:pt x="7518797" y="325636"/>
                </a:cubicBezTo>
                <a:lnTo>
                  <a:pt x="7518798" y="325636"/>
                </a:lnTo>
                <a:cubicBezTo>
                  <a:pt x="7586267" y="325636"/>
                  <a:pt x="7620001" y="360164"/>
                  <a:pt x="7620001" y="429220"/>
                </a:cubicBezTo>
                <a:cubicBezTo>
                  <a:pt x="7619604" y="494308"/>
                  <a:pt x="7584083" y="526851"/>
                  <a:pt x="7513440" y="526851"/>
                </a:cubicBezTo>
                <a:lnTo>
                  <a:pt x="7513439" y="526851"/>
                </a:lnTo>
                <a:cubicBezTo>
                  <a:pt x="7481292" y="526851"/>
                  <a:pt x="7452519" y="526851"/>
                  <a:pt x="7427119" y="526851"/>
                </a:cubicBezTo>
                <a:lnTo>
                  <a:pt x="7340204" y="526851"/>
                </a:lnTo>
                <a:lnTo>
                  <a:pt x="7340203" y="526851"/>
                </a:lnTo>
                <a:cubicBezTo>
                  <a:pt x="7269559" y="526455"/>
                  <a:pt x="7234237" y="493911"/>
                  <a:pt x="7234237" y="429220"/>
                </a:cubicBezTo>
                <a:cubicBezTo>
                  <a:pt x="7234237" y="399058"/>
                  <a:pt x="7247533" y="375047"/>
                  <a:pt x="7274123" y="357187"/>
                </a:cubicBezTo>
                <a:cubicBezTo>
                  <a:pt x="7259439" y="346075"/>
                  <a:pt x="7252097" y="334962"/>
                  <a:pt x="7252097" y="323850"/>
                </a:cubicBezTo>
                <a:cubicBezTo>
                  <a:pt x="7252097" y="309562"/>
                  <a:pt x="7264599" y="296862"/>
                  <a:pt x="7289601" y="285750"/>
                </a:cubicBezTo>
                <a:cubicBezTo>
                  <a:pt x="7269757" y="270272"/>
                  <a:pt x="7259836" y="244078"/>
                  <a:pt x="7259836" y="207169"/>
                </a:cubicBezTo>
                <a:cubicBezTo>
                  <a:pt x="7260233" y="144066"/>
                  <a:pt x="7293967" y="112514"/>
                  <a:pt x="7361039" y="112514"/>
                </a:cubicBezTo>
                <a:lnTo>
                  <a:pt x="7361040" y="112514"/>
                </a:lnTo>
                <a:lnTo>
                  <a:pt x="7422356" y="112514"/>
                </a:lnTo>
                <a:lnTo>
                  <a:pt x="7422357" y="112514"/>
                </a:lnTo>
                <a:lnTo>
                  <a:pt x="7483673" y="112514"/>
                </a:lnTo>
                <a:lnTo>
                  <a:pt x="7483675" y="112514"/>
                </a:lnTo>
                <a:cubicBezTo>
                  <a:pt x="7502327" y="112712"/>
                  <a:pt x="7518451" y="115887"/>
                  <a:pt x="7532043" y="122039"/>
                </a:cubicBezTo>
                <a:lnTo>
                  <a:pt x="7565231" y="149423"/>
                </a:lnTo>
                <a:lnTo>
                  <a:pt x="7574756" y="135136"/>
                </a:lnTo>
                <a:cubicBezTo>
                  <a:pt x="7588647" y="115292"/>
                  <a:pt x="7606903" y="105370"/>
                  <a:pt x="7629525" y="105370"/>
                </a:cubicBezTo>
                <a:close/>
                <a:moveTo>
                  <a:pt x="103585" y="94059"/>
                </a:moveTo>
                <a:lnTo>
                  <a:pt x="103585" y="401836"/>
                </a:lnTo>
                <a:lnTo>
                  <a:pt x="290512" y="401836"/>
                </a:lnTo>
                <a:cubicBezTo>
                  <a:pt x="357585" y="401836"/>
                  <a:pt x="391120" y="373658"/>
                  <a:pt x="391120" y="317301"/>
                </a:cubicBezTo>
                <a:cubicBezTo>
                  <a:pt x="391120" y="291901"/>
                  <a:pt x="391120" y="269081"/>
                  <a:pt x="391120" y="248841"/>
                </a:cubicBezTo>
                <a:cubicBezTo>
                  <a:pt x="391120" y="227806"/>
                  <a:pt x="391120" y="204589"/>
                  <a:pt x="391120" y="179189"/>
                </a:cubicBezTo>
                <a:cubicBezTo>
                  <a:pt x="391120" y="122436"/>
                  <a:pt x="357585" y="94059"/>
                  <a:pt x="290512" y="94059"/>
                </a:cubicBezTo>
                <a:close/>
                <a:moveTo>
                  <a:pt x="6613922" y="0"/>
                </a:moveTo>
                <a:lnTo>
                  <a:pt x="6613923" y="0"/>
                </a:lnTo>
                <a:lnTo>
                  <a:pt x="6717506" y="0"/>
                </a:lnTo>
                <a:lnTo>
                  <a:pt x="6717507" y="0"/>
                </a:lnTo>
                <a:lnTo>
                  <a:pt x="6717507" y="95250"/>
                </a:lnTo>
                <a:lnTo>
                  <a:pt x="6717506" y="95250"/>
                </a:lnTo>
                <a:lnTo>
                  <a:pt x="6613923" y="95250"/>
                </a:lnTo>
                <a:lnTo>
                  <a:pt x="6613922" y="95250"/>
                </a:lnTo>
                <a:close/>
                <a:moveTo>
                  <a:pt x="6423422" y="0"/>
                </a:moveTo>
                <a:lnTo>
                  <a:pt x="6423423" y="0"/>
                </a:lnTo>
                <a:lnTo>
                  <a:pt x="6527006" y="0"/>
                </a:lnTo>
                <a:lnTo>
                  <a:pt x="6527007" y="0"/>
                </a:lnTo>
                <a:lnTo>
                  <a:pt x="6527007" y="498276"/>
                </a:lnTo>
                <a:lnTo>
                  <a:pt x="6527006" y="498276"/>
                </a:lnTo>
                <a:lnTo>
                  <a:pt x="6423423" y="498276"/>
                </a:lnTo>
                <a:lnTo>
                  <a:pt x="6423422" y="498276"/>
                </a:lnTo>
                <a:close/>
                <a:moveTo>
                  <a:pt x="5091113" y="0"/>
                </a:moveTo>
                <a:lnTo>
                  <a:pt x="5091114" y="0"/>
                </a:lnTo>
                <a:lnTo>
                  <a:pt x="5193506" y="0"/>
                </a:lnTo>
                <a:lnTo>
                  <a:pt x="5193507" y="0"/>
                </a:lnTo>
                <a:lnTo>
                  <a:pt x="5294710" y="0"/>
                </a:lnTo>
                <a:lnTo>
                  <a:pt x="5294711" y="0"/>
                </a:lnTo>
                <a:cubicBezTo>
                  <a:pt x="5396707" y="397"/>
                  <a:pt x="5447706" y="39489"/>
                  <a:pt x="5447706" y="117276"/>
                </a:cubicBezTo>
                <a:cubicBezTo>
                  <a:pt x="5447706" y="143470"/>
                  <a:pt x="5447706" y="169862"/>
                  <a:pt x="5447706" y="196453"/>
                </a:cubicBezTo>
                <a:lnTo>
                  <a:pt x="5447705" y="196453"/>
                </a:lnTo>
                <a:lnTo>
                  <a:pt x="5344121" y="196453"/>
                </a:lnTo>
                <a:lnTo>
                  <a:pt x="5344120" y="196453"/>
                </a:lnTo>
                <a:cubicBezTo>
                  <a:pt x="5344120" y="182562"/>
                  <a:pt x="5344120" y="168870"/>
                  <a:pt x="5344120" y="155376"/>
                </a:cubicBezTo>
                <a:cubicBezTo>
                  <a:pt x="5343723" y="114895"/>
                  <a:pt x="5313561" y="94655"/>
                  <a:pt x="5253633" y="94655"/>
                </a:cubicBezTo>
                <a:lnTo>
                  <a:pt x="5193507" y="94655"/>
                </a:lnTo>
                <a:lnTo>
                  <a:pt x="5193506" y="94655"/>
                </a:lnTo>
                <a:lnTo>
                  <a:pt x="5132786" y="94655"/>
                </a:lnTo>
                <a:cubicBezTo>
                  <a:pt x="5072460" y="95051"/>
                  <a:pt x="5042298" y="125809"/>
                  <a:pt x="5042298" y="186928"/>
                </a:cubicBezTo>
                <a:cubicBezTo>
                  <a:pt x="5042298" y="207566"/>
                  <a:pt x="5042298" y="228203"/>
                  <a:pt x="5042298" y="248841"/>
                </a:cubicBezTo>
                <a:cubicBezTo>
                  <a:pt x="5042298" y="269478"/>
                  <a:pt x="5042298" y="290116"/>
                  <a:pt x="5042298" y="310753"/>
                </a:cubicBezTo>
                <a:cubicBezTo>
                  <a:pt x="5042695" y="372666"/>
                  <a:pt x="5072857" y="403622"/>
                  <a:pt x="5132786" y="403622"/>
                </a:cubicBezTo>
                <a:lnTo>
                  <a:pt x="5193506" y="403622"/>
                </a:lnTo>
                <a:lnTo>
                  <a:pt x="5193507" y="403622"/>
                </a:lnTo>
                <a:lnTo>
                  <a:pt x="5254824" y="403622"/>
                </a:lnTo>
                <a:cubicBezTo>
                  <a:pt x="5316339" y="403622"/>
                  <a:pt x="5347097" y="379809"/>
                  <a:pt x="5347097" y="332184"/>
                </a:cubicBezTo>
                <a:cubicBezTo>
                  <a:pt x="5347097" y="316309"/>
                  <a:pt x="5347097" y="300434"/>
                  <a:pt x="5347097" y="284559"/>
                </a:cubicBezTo>
                <a:lnTo>
                  <a:pt x="5347098" y="284559"/>
                </a:lnTo>
                <a:lnTo>
                  <a:pt x="5450681" y="284559"/>
                </a:lnTo>
                <a:lnTo>
                  <a:pt x="5450682" y="284559"/>
                </a:lnTo>
                <a:cubicBezTo>
                  <a:pt x="5450682" y="312737"/>
                  <a:pt x="5450682" y="341114"/>
                  <a:pt x="5450682" y="369689"/>
                </a:cubicBezTo>
                <a:cubicBezTo>
                  <a:pt x="5450285" y="455414"/>
                  <a:pt x="5398691" y="498276"/>
                  <a:pt x="5295901" y="498276"/>
                </a:cubicBezTo>
                <a:lnTo>
                  <a:pt x="5295900" y="498276"/>
                </a:lnTo>
                <a:lnTo>
                  <a:pt x="5193507" y="498276"/>
                </a:lnTo>
                <a:lnTo>
                  <a:pt x="5193506" y="498276"/>
                </a:lnTo>
                <a:lnTo>
                  <a:pt x="5091114" y="498276"/>
                </a:lnTo>
                <a:lnTo>
                  <a:pt x="5091113" y="498276"/>
                </a:lnTo>
                <a:cubicBezTo>
                  <a:pt x="4989512" y="498276"/>
                  <a:pt x="4938713" y="448270"/>
                  <a:pt x="4938713" y="348258"/>
                </a:cubicBezTo>
                <a:cubicBezTo>
                  <a:pt x="4938713" y="314523"/>
                  <a:pt x="4938713" y="281384"/>
                  <a:pt x="4938713" y="248841"/>
                </a:cubicBezTo>
                <a:cubicBezTo>
                  <a:pt x="4938713" y="215503"/>
                  <a:pt x="4938713" y="182166"/>
                  <a:pt x="4938713" y="148828"/>
                </a:cubicBezTo>
                <a:cubicBezTo>
                  <a:pt x="4938713" y="49609"/>
                  <a:pt x="4989512" y="0"/>
                  <a:pt x="5091113" y="0"/>
                </a:cubicBezTo>
                <a:close/>
                <a:moveTo>
                  <a:pt x="4480322" y="0"/>
                </a:moveTo>
                <a:lnTo>
                  <a:pt x="4480323" y="0"/>
                </a:lnTo>
                <a:lnTo>
                  <a:pt x="4583906" y="0"/>
                </a:lnTo>
                <a:lnTo>
                  <a:pt x="4583907" y="0"/>
                </a:lnTo>
                <a:lnTo>
                  <a:pt x="4583907" y="498276"/>
                </a:lnTo>
                <a:lnTo>
                  <a:pt x="4583906" y="498276"/>
                </a:lnTo>
                <a:lnTo>
                  <a:pt x="4480323" y="498276"/>
                </a:lnTo>
                <a:lnTo>
                  <a:pt x="4480322" y="498276"/>
                </a:lnTo>
                <a:lnTo>
                  <a:pt x="4480322" y="459582"/>
                </a:lnTo>
                <a:lnTo>
                  <a:pt x="4439247" y="488603"/>
                </a:lnTo>
                <a:cubicBezTo>
                  <a:pt x="4425554" y="495052"/>
                  <a:pt x="4411862" y="498276"/>
                  <a:pt x="4398170" y="498276"/>
                </a:cubicBezTo>
                <a:lnTo>
                  <a:pt x="4398169" y="498276"/>
                </a:lnTo>
                <a:lnTo>
                  <a:pt x="4336257" y="498276"/>
                </a:lnTo>
                <a:lnTo>
                  <a:pt x="4336256" y="498276"/>
                </a:lnTo>
                <a:cubicBezTo>
                  <a:pt x="4274741" y="498276"/>
                  <a:pt x="4243983" y="458986"/>
                  <a:pt x="4243983" y="380405"/>
                </a:cubicBezTo>
                <a:cubicBezTo>
                  <a:pt x="4243983" y="353814"/>
                  <a:pt x="4243983" y="327819"/>
                  <a:pt x="4243983" y="302419"/>
                </a:cubicBezTo>
                <a:cubicBezTo>
                  <a:pt x="4243983" y="277019"/>
                  <a:pt x="4243983" y="251619"/>
                  <a:pt x="4243983" y="226219"/>
                </a:cubicBezTo>
                <a:cubicBezTo>
                  <a:pt x="4244380" y="150416"/>
                  <a:pt x="4275137" y="112514"/>
                  <a:pt x="4336256" y="112514"/>
                </a:cubicBezTo>
                <a:lnTo>
                  <a:pt x="4336257" y="112514"/>
                </a:lnTo>
                <a:lnTo>
                  <a:pt x="4398169" y="112514"/>
                </a:lnTo>
                <a:lnTo>
                  <a:pt x="4398170" y="112514"/>
                </a:lnTo>
                <a:cubicBezTo>
                  <a:pt x="4411862" y="112514"/>
                  <a:pt x="4425554" y="115639"/>
                  <a:pt x="4439247" y="121890"/>
                </a:cubicBezTo>
                <a:lnTo>
                  <a:pt x="4480322" y="150018"/>
                </a:lnTo>
                <a:close/>
                <a:moveTo>
                  <a:pt x="4070747" y="0"/>
                </a:moveTo>
                <a:lnTo>
                  <a:pt x="4070748" y="0"/>
                </a:lnTo>
                <a:lnTo>
                  <a:pt x="4174331" y="0"/>
                </a:lnTo>
                <a:lnTo>
                  <a:pt x="4174332" y="0"/>
                </a:lnTo>
                <a:lnTo>
                  <a:pt x="4174332" y="95250"/>
                </a:lnTo>
                <a:lnTo>
                  <a:pt x="4174331" y="95250"/>
                </a:lnTo>
                <a:lnTo>
                  <a:pt x="4070748" y="95250"/>
                </a:lnTo>
                <a:lnTo>
                  <a:pt x="4070747" y="95250"/>
                </a:lnTo>
                <a:close/>
                <a:moveTo>
                  <a:pt x="3022997" y="0"/>
                </a:moveTo>
                <a:lnTo>
                  <a:pt x="3022998" y="0"/>
                </a:lnTo>
                <a:lnTo>
                  <a:pt x="3126581" y="0"/>
                </a:lnTo>
                <a:lnTo>
                  <a:pt x="3126582" y="0"/>
                </a:lnTo>
                <a:lnTo>
                  <a:pt x="3126582" y="95250"/>
                </a:lnTo>
                <a:lnTo>
                  <a:pt x="3126581" y="95250"/>
                </a:lnTo>
                <a:lnTo>
                  <a:pt x="3022998" y="95250"/>
                </a:lnTo>
                <a:lnTo>
                  <a:pt x="3022997" y="95250"/>
                </a:lnTo>
                <a:close/>
                <a:moveTo>
                  <a:pt x="2543175" y="0"/>
                </a:moveTo>
                <a:lnTo>
                  <a:pt x="2543176" y="0"/>
                </a:lnTo>
                <a:lnTo>
                  <a:pt x="2646759" y="0"/>
                </a:lnTo>
                <a:lnTo>
                  <a:pt x="2646760" y="0"/>
                </a:lnTo>
                <a:lnTo>
                  <a:pt x="2646760" y="403622"/>
                </a:lnTo>
                <a:lnTo>
                  <a:pt x="2948583" y="403622"/>
                </a:lnTo>
                <a:lnTo>
                  <a:pt x="2948584" y="403622"/>
                </a:lnTo>
                <a:lnTo>
                  <a:pt x="2948584" y="498276"/>
                </a:lnTo>
                <a:lnTo>
                  <a:pt x="2948583" y="498276"/>
                </a:lnTo>
                <a:lnTo>
                  <a:pt x="2543176" y="498276"/>
                </a:lnTo>
                <a:lnTo>
                  <a:pt x="2543175" y="498276"/>
                </a:lnTo>
                <a:close/>
                <a:moveTo>
                  <a:pt x="1991915" y="0"/>
                </a:moveTo>
                <a:lnTo>
                  <a:pt x="1991916" y="0"/>
                </a:lnTo>
                <a:lnTo>
                  <a:pt x="2095500" y="0"/>
                </a:lnTo>
                <a:lnTo>
                  <a:pt x="2095501" y="0"/>
                </a:lnTo>
                <a:lnTo>
                  <a:pt x="2095501" y="86320"/>
                </a:lnTo>
                <a:lnTo>
                  <a:pt x="2205037" y="86320"/>
                </a:lnTo>
                <a:lnTo>
                  <a:pt x="2205038" y="86320"/>
                </a:lnTo>
                <a:lnTo>
                  <a:pt x="2205038" y="177403"/>
                </a:lnTo>
                <a:lnTo>
                  <a:pt x="2205037" y="177403"/>
                </a:lnTo>
                <a:lnTo>
                  <a:pt x="2095501" y="177403"/>
                </a:lnTo>
                <a:lnTo>
                  <a:pt x="2095501" y="361355"/>
                </a:lnTo>
                <a:cubicBezTo>
                  <a:pt x="2095501" y="391914"/>
                  <a:pt x="2112765" y="407194"/>
                  <a:pt x="2147293" y="407194"/>
                </a:cubicBezTo>
                <a:lnTo>
                  <a:pt x="2205037" y="407194"/>
                </a:lnTo>
                <a:lnTo>
                  <a:pt x="2205038" y="407194"/>
                </a:lnTo>
                <a:lnTo>
                  <a:pt x="2205038" y="498276"/>
                </a:lnTo>
                <a:lnTo>
                  <a:pt x="2205037" y="498276"/>
                </a:lnTo>
                <a:lnTo>
                  <a:pt x="2104430" y="498276"/>
                </a:lnTo>
                <a:lnTo>
                  <a:pt x="2104429" y="498276"/>
                </a:lnTo>
                <a:cubicBezTo>
                  <a:pt x="2029420" y="497880"/>
                  <a:pt x="1991915" y="459383"/>
                  <a:pt x="1991915" y="382786"/>
                </a:cubicBezTo>
                <a:lnTo>
                  <a:pt x="1991915" y="177403"/>
                </a:lnTo>
                <a:lnTo>
                  <a:pt x="1946077" y="177403"/>
                </a:lnTo>
                <a:lnTo>
                  <a:pt x="1946076" y="177403"/>
                </a:lnTo>
                <a:lnTo>
                  <a:pt x="1946076" y="86320"/>
                </a:lnTo>
                <a:lnTo>
                  <a:pt x="1946077" y="86320"/>
                </a:lnTo>
                <a:lnTo>
                  <a:pt x="1991915" y="86320"/>
                </a:lnTo>
                <a:close/>
                <a:moveTo>
                  <a:pt x="603647" y="0"/>
                </a:moveTo>
                <a:lnTo>
                  <a:pt x="603648" y="0"/>
                </a:lnTo>
                <a:lnTo>
                  <a:pt x="707231" y="0"/>
                </a:lnTo>
                <a:lnTo>
                  <a:pt x="707232" y="0"/>
                </a:lnTo>
                <a:lnTo>
                  <a:pt x="707232" y="95250"/>
                </a:lnTo>
                <a:lnTo>
                  <a:pt x="707231" y="95250"/>
                </a:lnTo>
                <a:lnTo>
                  <a:pt x="603648" y="95250"/>
                </a:lnTo>
                <a:lnTo>
                  <a:pt x="603647" y="95250"/>
                </a:lnTo>
                <a:close/>
                <a:moveTo>
                  <a:pt x="0" y="0"/>
                </a:moveTo>
                <a:lnTo>
                  <a:pt x="1" y="0"/>
                </a:lnTo>
                <a:lnTo>
                  <a:pt x="319087" y="0"/>
                </a:lnTo>
                <a:lnTo>
                  <a:pt x="319088" y="0"/>
                </a:lnTo>
                <a:cubicBezTo>
                  <a:pt x="436167" y="0"/>
                  <a:pt x="494706" y="45442"/>
                  <a:pt x="494706" y="136326"/>
                </a:cubicBezTo>
                <a:cubicBezTo>
                  <a:pt x="494706" y="177998"/>
                  <a:pt x="494706" y="215503"/>
                  <a:pt x="494706" y="248841"/>
                </a:cubicBezTo>
                <a:cubicBezTo>
                  <a:pt x="494706" y="281781"/>
                  <a:pt x="494706" y="319087"/>
                  <a:pt x="494706" y="360759"/>
                </a:cubicBezTo>
                <a:cubicBezTo>
                  <a:pt x="494706" y="452437"/>
                  <a:pt x="436167" y="498276"/>
                  <a:pt x="319088" y="498276"/>
                </a:cubicBezTo>
                <a:lnTo>
                  <a:pt x="319087" y="498276"/>
                </a:lnTo>
                <a:lnTo>
                  <a:pt x="103585" y="498276"/>
                </a:lnTo>
                <a:lnTo>
                  <a:pt x="103584" y="498276"/>
                </a:lnTo>
                <a:lnTo>
                  <a:pt x="1" y="498276"/>
                </a:lnTo>
                <a:lnTo>
                  <a:pt x="0" y="498276"/>
                </a:ln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800" dirty="0">
              <a:solidFill>
                <a:schemeClr val="bg1"/>
              </a:solidFill>
              <a:latin typeface="AR P新藝体U" panose="020B0600010101010101" pitchFamily="50" charset="-128"/>
              <a:ea typeface="AR P新藝体U" panose="020B0600010101010101" pitchFamily="50" charset="-128"/>
              <a:cs typeface="Segoe UI" panose="020B0502040204020203" pitchFamily="34" charset="0"/>
            </a:endParaRPr>
          </a:p>
        </p:txBody>
      </p:sp>
      <p:sp>
        <p:nvSpPr>
          <p:cNvPr id="59" name="正方形/長方形 58"/>
          <p:cNvSpPr/>
          <p:nvPr/>
        </p:nvSpPr>
        <p:spPr>
          <a:xfrm>
            <a:off x="2931348" y="3223431"/>
            <a:ext cx="3921801" cy="124743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B6ABBAC0-EBC4-4755-8615-9A1700A7F040}"/>
              </a:ext>
            </a:extLst>
          </p:cNvPr>
          <p:cNvSpPr txBox="1"/>
          <p:nvPr/>
        </p:nvSpPr>
        <p:spPr>
          <a:xfrm>
            <a:off x="2938458" y="3312938"/>
            <a:ext cx="3914626" cy="1061829"/>
          </a:xfrm>
          <a:prstGeom prst="rect">
            <a:avLst/>
          </a:prstGeom>
          <a:noFill/>
          <a:ln>
            <a:noFill/>
          </a:ln>
        </p:spPr>
        <p:txBody>
          <a:bodyPr wrap="square" rtlCol="0">
            <a:spAutoFit/>
          </a:bodyPr>
          <a:lstStyle/>
          <a:p>
            <a:r>
              <a:rPr lang="ja-JP" altLang="en-US" sz="1050" kern="10" dirty="0">
                <a:latin typeface="游ゴシック" panose="020B0400000000000000" pitchFamily="50" charset="-128"/>
                <a:ea typeface="游ゴシック" panose="020B0400000000000000" pitchFamily="50" charset="-128"/>
              </a:rPr>
              <a:t>高負荷な処理を長時間実行するサーバーにおいて、</a:t>
            </a:r>
            <a:r>
              <a:rPr lang="en-US" altLang="ja-JP" sz="1050" kern="10" dirty="0">
                <a:latin typeface="游ゴシック" panose="020B0400000000000000" pitchFamily="50" charset="-128"/>
                <a:ea typeface="游ゴシック" panose="020B0400000000000000" pitchFamily="50" charset="-128"/>
              </a:rPr>
              <a:t>CPU</a:t>
            </a:r>
            <a:r>
              <a:rPr lang="ja-JP" altLang="en-US" sz="1050" kern="10" dirty="0">
                <a:latin typeface="游ゴシック" panose="020B0400000000000000" pitchFamily="50" charset="-128"/>
                <a:ea typeface="游ゴシック" panose="020B0400000000000000" pitchFamily="50" charset="-128"/>
              </a:rPr>
              <a:t>の熱は深刻な問題です。</a:t>
            </a:r>
            <a:r>
              <a:rPr lang="en-US" altLang="ja-JP" sz="1050" kern="10" dirty="0">
                <a:latin typeface="游ゴシック" panose="020B0400000000000000" pitchFamily="50" charset="-128"/>
                <a:ea typeface="游ゴシック" panose="020B0400000000000000" pitchFamily="50" charset="-128"/>
              </a:rPr>
              <a:t>PC</a:t>
            </a:r>
            <a:r>
              <a:rPr lang="ja-JP" altLang="en-US" sz="1050" kern="10" dirty="0">
                <a:latin typeface="游ゴシック" panose="020B0400000000000000" pitchFamily="50" charset="-128"/>
                <a:ea typeface="游ゴシック" panose="020B0400000000000000" pitchFamily="50" charset="-128"/>
              </a:rPr>
              <a:t>パーツは熱が上がりすぎると、熱を下げるためにパワーを落として動く仕様のため冷却性能が伴わないパソコンは性能が実際より落ちてしまう可能性があります。そこで、</a:t>
            </a:r>
            <a:r>
              <a:rPr lang="en-US" altLang="ja-JP" sz="1050" kern="10" dirty="0">
                <a:latin typeface="游ゴシック" panose="020B0400000000000000" pitchFamily="50" charset="-128"/>
                <a:ea typeface="游ゴシック" panose="020B0400000000000000" pitchFamily="50" charset="-128"/>
              </a:rPr>
              <a:t>HPC Deep</a:t>
            </a:r>
            <a:r>
              <a:rPr lang="ja-JP" altLang="en-US" sz="1050" kern="10" dirty="0">
                <a:latin typeface="游ゴシック" panose="020B0400000000000000" pitchFamily="50" charset="-128"/>
                <a:ea typeface="游ゴシック" panose="020B0400000000000000" pitchFamily="50" charset="-128"/>
              </a:rPr>
              <a:t>は冷却性にも拘っているため、熱を抑え、</a:t>
            </a:r>
            <a:r>
              <a:rPr lang="en-US" altLang="ja-JP" sz="1050" kern="10" dirty="0">
                <a:latin typeface="游ゴシック" panose="020B0400000000000000" pitchFamily="50" charset="-128"/>
                <a:ea typeface="游ゴシック" panose="020B0400000000000000" pitchFamily="50" charset="-128"/>
              </a:rPr>
              <a:t>100</a:t>
            </a:r>
            <a:r>
              <a:rPr lang="ja-JP" altLang="en-US" sz="1050" kern="10" dirty="0">
                <a:latin typeface="游ゴシック" panose="020B0400000000000000" pitchFamily="50" charset="-128"/>
                <a:ea typeface="游ゴシック" panose="020B0400000000000000" pitchFamily="50" charset="-128"/>
              </a:rPr>
              <a:t>％の力を引き出すことが可能です。</a:t>
            </a:r>
          </a:p>
        </p:txBody>
      </p:sp>
      <p:sp>
        <p:nvSpPr>
          <p:cNvPr id="55" name="テキスト ボックス 54">
            <a:extLst>
              <a:ext uri="{FF2B5EF4-FFF2-40B4-BE49-F238E27FC236}">
                <a16:creationId xmlns:a16="http://schemas.microsoft.com/office/drawing/2014/main" id="{B6ABBAC0-EBC4-4755-8615-9A1700A7F040}"/>
              </a:ext>
            </a:extLst>
          </p:cNvPr>
          <p:cNvSpPr txBox="1"/>
          <p:nvPr/>
        </p:nvSpPr>
        <p:spPr>
          <a:xfrm>
            <a:off x="1958077" y="4967180"/>
            <a:ext cx="5087966" cy="307777"/>
          </a:xfrm>
          <a:prstGeom prst="rect">
            <a:avLst/>
          </a:prstGeom>
          <a:noFill/>
          <a:ln>
            <a:noFill/>
          </a:ln>
        </p:spPr>
        <p:txBody>
          <a:bodyPr wrap="square" rtlCol="0">
            <a:spAutoFit/>
          </a:bodyPr>
          <a:lstStyle/>
          <a:p>
            <a:pPr algn="ctr"/>
            <a:r>
              <a:rPr lang="en-US" altLang="ja-JP" sz="1400" kern="10" dirty="0">
                <a:latin typeface="ヒラギノ角ゴ7" panose="020B0700000000000000" pitchFamily="50" charset="-128"/>
                <a:ea typeface="ヒラギノ角ゴ7" panose="020B0700000000000000" pitchFamily="50" charset="-128"/>
              </a:rPr>
              <a:t>16</a:t>
            </a:r>
            <a:r>
              <a:rPr lang="ja-JP" altLang="en-US" sz="1400" kern="10" dirty="0">
                <a:latin typeface="ヒラギノ角ゴ7" panose="020B0700000000000000" pitchFamily="50" charset="-128"/>
                <a:ea typeface="ヒラギノ角ゴ7" panose="020B0700000000000000" pitchFamily="50" charset="-128"/>
              </a:rPr>
              <a:t>コア</a:t>
            </a:r>
            <a:r>
              <a:rPr lang="en-US" altLang="ja-JP" sz="1400" kern="10" dirty="0">
                <a:latin typeface="ヒラギノ角ゴ7" panose="020B0700000000000000" pitchFamily="50" charset="-128"/>
                <a:ea typeface="ヒラギノ角ゴ7" panose="020B0700000000000000" pitchFamily="50" charset="-128"/>
              </a:rPr>
              <a:t>/32</a:t>
            </a:r>
            <a:r>
              <a:rPr lang="ja-JP" altLang="en-US" sz="1400" kern="10" dirty="0">
                <a:latin typeface="ヒラギノ角ゴ7" panose="020B0700000000000000" pitchFamily="50" charset="-128"/>
                <a:ea typeface="ヒラギノ角ゴ7" panose="020B0700000000000000" pitchFamily="50" charset="-128"/>
              </a:rPr>
              <a:t>スレッド「</a:t>
            </a:r>
            <a:r>
              <a:rPr lang="en-US" altLang="ja-JP" sz="1400" kern="10" dirty="0">
                <a:latin typeface="ヒラギノ角ゴ7" panose="020B0700000000000000" pitchFamily="50" charset="-128"/>
                <a:ea typeface="ヒラギノ角ゴ7" panose="020B0700000000000000" pitchFamily="50" charset="-128"/>
              </a:rPr>
              <a:t> Ryzen 7000X3D</a:t>
            </a:r>
            <a:r>
              <a:rPr lang="ja-JP" altLang="en-US" sz="1400" kern="10" dirty="0">
                <a:latin typeface="ヒラギノ角ゴ7" panose="020B0700000000000000" pitchFamily="50" charset="-128"/>
                <a:ea typeface="ヒラギノ角ゴ7" panose="020B0700000000000000" pitchFamily="50" charset="-128"/>
              </a:rPr>
              <a:t>シリーズ」搭載</a:t>
            </a:r>
          </a:p>
        </p:txBody>
      </p:sp>
      <p:sp>
        <p:nvSpPr>
          <p:cNvPr id="56" name="正方形/長方形 55"/>
          <p:cNvSpPr/>
          <p:nvPr/>
        </p:nvSpPr>
        <p:spPr>
          <a:xfrm>
            <a:off x="2410278" y="5303172"/>
            <a:ext cx="4498313" cy="76257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B6ABBAC0-EBC4-4755-8615-9A1700A7F040}"/>
              </a:ext>
            </a:extLst>
          </p:cNvPr>
          <p:cNvSpPr txBox="1"/>
          <p:nvPr/>
        </p:nvSpPr>
        <p:spPr>
          <a:xfrm>
            <a:off x="2473375" y="5349015"/>
            <a:ext cx="4448176" cy="738664"/>
          </a:xfrm>
          <a:prstGeom prst="rect">
            <a:avLst/>
          </a:prstGeom>
          <a:noFill/>
          <a:ln>
            <a:noFill/>
          </a:ln>
        </p:spPr>
        <p:txBody>
          <a:bodyPr wrap="square" rtlCol="0">
            <a:spAutoFit/>
          </a:bodyPr>
          <a:lstStyle/>
          <a:p>
            <a:r>
              <a:rPr lang="ja-JP" altLang="en-US" sz="1050" kern="10" dirty="0">
                <a:latin typeface="游ゴシック" panose="020B0400000000000000" pitchFamily="50" charset="-128"/>
                <a:ea typeface="游ゴシック" panose="020B0400000000000000" pitchFamily="50" charset="-128"/>
              </a:rPr>
              <a:t>エントリーサーバーとしての用途を満たしながら、水冷クーラーによって</a:t>
            </a:r>
            <a:r>
              <a:rPr lang="en-US" altLang="ja-JP" sz="1050" kern="10" dirty="0">
                <a:latin typeface="游ゴシック" panose="020B0400000000000000" pitchFamily="50" charset="-128"/>
                <a:ea typeface="游ゴシック" panose="020B0400000000000000" pitchFamily="50" charset="-128"/>
              </a:rPr>
              <a:t>CPU</a:t>
            </a:r>
            <a:r>
              <a:rPr lang="ja-JP" altLang="en-US" sz="1050" kern="10" dirty="0">
                <a:latin typeface="游ゴシック" panose="020B0400000000000000" pitchFamily="50" charset="-128"/>
                <a:ea typeface="游ゴシック" panose="020B0400000000000000" pitchFamily="50" charset="-128"/>
              </a:rPr>
              <a:t>性能を引き上げることで、</a:t>
            </a:r>
            <a:r>
              <a:rPr lang="en-US" altLang="ja-JP" sz="1050" kern="10" dirty="0">
                <a:latin typeface="游ゴシック" panose="020B0400000000000000" pitchFamily="50" charset="-128"/>
                <a:ea typeface="游ゴシック" panose="020B0400000000000000" pitchFamily="50" charset="-128"/>
              </a:rPr>
              <a:t>Ryzen7000X3D</a:t>
            </a:r>
            <a:r>
              <a:rPr lang="ja-JP" altLang="en-US" sz="1050" kern="10" dirty="0">
                <a:latin typeface="游ゴシック" panose="020B0400000000000000" pitchFamily="50" charset="-128"/>
                <a:ea typeface="游ゴシック" panose="020B0400000000000000" pitchFamily="50" charset="-128"/>
              </a:rPr>
              <a:t>シリーズが搭載可能。エントリーサーバーにはない高性能</a:t>
            </a:r>
            <a:r>
              <a:rPr lang="en-US" altLang="ja-JP" sz="1050" kern="10" dirty="0">
                <a:latin typeface="游ゴシック" panose="020B0400000000000000" pitchFamily="50" charset="-128"/>
                <a:ea typeface="游ゴシック" panose="020B0400000000000000" pitchFamily="50" charset="-128"/>
              </a:rPr>
              <a:t>CPU</a:t>
            </a:r>
            <a:r>
              <a:rPr lang="ja-JP" altLang="en-US" sz="1050" kern="10" dirty="0">
                <a:latin typeface="游ゴシック" panose="020B0400000000000000" pitchFamily="50" charset="-128"/>
                <a:ea typeface="游ゴシック" panose="020B0400000000000000" pitchFamily="50" charset="-128"/>
              </a:rPr>
              <a:t>により、クロック重視の計算・画像処理にも対応可能！</a:t>
            </a:r>
          </a:p>
        </p:txBody>
      </p:sp>
      <p:sp>
        <p:nvSpPr>
          <p:cNvPr id="62" name="正方形/長方形 61"/>
          <p:cNvSpPr/>
          <p:nvPr/>
        </p:nvSpPr>
        <p:spPr>
          <a:xfrm>
            <a:off x="392209" y="6501370"/>
            <a:ext cx="6775256" cy="2686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B6ABBAC0-EBC4-4755-8615-9A1700A7F040}"/>
              </a:ext>
            </a:extLst>
          </p:cNvPr>
          <p:cNvSpPr txBox="1"/>
          <p:nvPr/>
        </p:nvSpPr>
        <p:spPr>
          <a:xfrm>
            <a:off x="532042" y="7286585"/>
            <a:ext cx="5692658" cy="1869743"/>
          </a:xfrm>
          <a:prstGeom prst="rect">
            <a:avLst/>
          </a:prstGeom>
          <a:noFill/>
          <a:ln>
            <a:noFill/>
          </a:ln>
        </p:spPr>
        <p:txBody>
          <a:bodyPr wrap="square" rtlCol="0">
            <a:spAutoFit/>
          </a:bodyPr>
          <a:lstStyle/>
          <a:p>
            <a:r>
              <a:rPr lang="ja-JP" altLang="en-US" sz="1050" kern="10" dirty="0">
                <a:latin typeface="ヒラギノ角ゴ7" panose="020B0700000000000000" pitchFamily="50" charset="-128"/>
                <a:ea typeface="ヒラギノ角ゴ7" panose="020B0700000000000000" pitchFamily="50" charset="-128"/>
              </a:rPr>
              <a:t>■ </a:t>
            </a:r>
            <a:r>
              <a:rPr lang="en-US" altLang="ja-JP" sz="1050" kern="10" dirty="0">
                <a:latin typeface="ヒラギノ角ゴ7" panose="020B0700000000000000" pitchFamily="50" charset="-128"/>
                <a:ea typeface="ヒラギノ角ゴ7" panose="020B0700000000000000" pitchFamily="50" charset="-128"/>
              </a:rPr>
              <a:t>1U</a:t>
            </a:r>
            <a:r>
              <a:rPr lang="ja-JP" altLang="en-US" sz="1050" kern="10" dirty="0">
                <a:latin typeface="ヒラギノ角ゴ7" panose="020B0700000000000000" pitchFamily="50" charset="-128"/>
                <a:ea typeface="ヒラギノ角ゴ7" panose="020B0700000000000000" pitchFamily="50" charset="-128"/>
              </a:rPr>
              <a:t>ラックマウントタイプ奥行</a:t>
            </a:r>
            <a:r>
              <a:rPr lang="en-US" altLang="ja-JP" sz="1050" kern="10" dirty="0">
                <a:latin typeface="ヒラギノ角ゴ7" panose="020B0700000000000000" pitchFamily="50" charset="-128"/>
                <a:ea typeface="ヒラギノ角ゴ7" panose="020B0700000000000000" pitchFamily="50" charset="-128"/>
              </a:rPr>
              <a:t>660mm</a:t>
            </a:r>
            <a:r>
              <a:rPr lang="ja-JP" altLang="en-US" sz="1050" kern="10" dirty="0">
                <a:latin typeface="ヒラギノ角ゴ7" panose="020B0700000000000000" pitchFamily="50" charset="-128"/>
                <a:ea typeface="ヒラギノ角ゴ7" panose="020B0700000000000000" pitchFamily="50" charset="-128"/>
              </a:rPr>
              <a:t>のコンパクト設計</a:t>
            </a:r>
          </a:p>
          <a:p>
            <a:r>
              <a:rPr lang="ja-JP" altLang="en-US" sz="1050" kern="10" dirty="0">
                <a:latin typeface="ヒラギノ角ゴ7" panose="020B0700000000000000" pitchFamily="50" charset="-128"/>
                <a:ea typeface="ヒラギノ角ゴ7" panose="020B0700000000000000" pitchFamily="50" charset="-128"/>
              </a:rPr>
              <a:t>■ </a:t>
            </a:r>
            <a:r>
              <a:rPr lang="en-US" altLang="ja-JP" sz="1050" kern="10" dirty="0">
                <a:latin typeface="ヒラギノ角ゴ7" panose="020B0700000000000000" pitchFamily="50" charset="-128"/>
                <a:ea typeface="ヒラギノ角ゴ7" panose="020B0700000000000000" pitchFamily="50" charset="-128"/>
              </a:rPr>
              <a:t>AMD Ryzen 7000 Series and EPYC 4004 </a:t>
            </a:r>
            <a:r>
              <a:rPr lang="ja-JP" altLang="en-US" sz="1050" kern="10" dirty="0">
                <a:latin typeface="ヒラギノ角ゴ7" panose="020B0700000000000000" pitchFamily="50" charset="-128"/>
                <a:ea typeface="ヒラギノ角ゴ7" panose="020B0700000000000000" pitchFamily="50" charset="-128"/>
              </a:rPr>
              <a:t>対応</a:t>
            </a:r>
          </a:p>
          <a:p>
            <a:r>
              <a:rPr lang="ja-JP" altLang="en-US" sz="1050" kern="10" dirty="0">
                <a:latin typeface="ヒラギノ角ゴ7" panose="020B0700000000000000" pitchFamily="50" charset="-128"/>
                <a:ea typeface="ヒラギノ角ゴ7" panose="020B0700000000000000" pitchFamily="50" charset="-128"/>
              </a:rPr>
              <a:t>■ </a:t>
            </a:r>
            <a:r>
              <a:rPr lang="en-US" altLang="ja-JP" sz="1050" kern="10" dirty="0">
                <a:latin typeface="ヒラギノ角ゴ7" panose="020B0700000000000000" pitchFamily="50" charset="-128"/>
                <a:ea typeface="ヒラギノ角ゴ7" panose="020B0700000000000000" pitchFamily="50" charset="-128"/>
              </a:rPr>
              <a:t>Liquid cooling System</a:t>
            </a:r>
            <a:r>
              <a:rPr lang="ja-JP" altLang="en-US" sz="1050" kern="10" dirty="0">
                <a:latin typeface="ヒラギノ角ゴ7" panose="020B0700000000000000" pitchFamily="50" charset="-128"/>
                <a:ea typeface="ヒラギノ角ゴ7" panose="020B0700000000000000" pitchFamily="50" charset="-128"/>
              </a:rPr>
              <a:t>を搭載した高い冷却性能</a:t>
            </a:r>
            <a:endParaRPr lang="en-US" altLang="ja-JP" sz="1050" kern="10" dirty="0">
              <a:latin typeface="ヒラギノ角ゴ7" panose="020B0700000000000000" pitchFamily="50" charset="-128"/>
              <a:ea typeface="ヒラギノ角ゴ7" panose="020B0700000000000000" pitchFamily="50" charset="-128"/>
            </a:endParaRPr>
          </a:p>
          <a:p>
            <a:r>
              <a:rPr lang="ja-JP" altLang="en-US" sz="1050" kern="10" dirty="0">
                <a:latin typeface="ヒラギノ角ゴ7" panose="020B0700000000000000" pitchFamily="50" charset="-128"/>
                <a:ea typeface="ヒラギノ角ゴ7" panose="020B0700000000000000" pitchFamily="50" charset="-128"/>
              </a:rPr>
              <a:t>■ </a:t>
            </a:r>
            <a:r>
              <a:rPr lang="en-US" altLang="ja-JP" sz="1050" kern="10" dirty="0">
                <a:latin typeface="ヒラギノ角ゴ7" panose="020B0700000000000000" pitchFamily="50" charset="-128"/>
                <a:ea typeface="ヒラギノ角ゴ7" panose="020B0700000000000000" pitchFamily="50" charset="-128"/>
              </a:rPr>
              <a:t>DDR5 DIMM Slot (x4), 2DPC, </a:t>
            </a:r>
            <a:r>
              <a:rPr lang="en-US" altLang="ja-JP" sz="1050" kern="10" dirty="0" err="1">
                <a:latin typeface="ヒラギノ角ゴ7" panose="020B0700000000000000" pitchFamily="50" charset="-128"/>
                <a:ea typeface="ヒラギノ角ゴ7" panose="020B0700000000000000" pitchFamily="50" charset="-128"/>
              </a:rPr>
              <a:t>upto</a:t>
            </a:r>
            <a:r>
              <a:rPr lang="en-US" altLang="ja-JP" sz="1050" kern="10" dirty="0">
                <a:latin typeface="ヒラギノ角ゴ7" panose="020B0700000000000000" pitchFamily="50" charset="-128"/>
                <a:ea typeface="ヒラギノ角ゴ7" panose="020B0700000000000000" pitchFamily="50" charset="-128"/>
              </a:rPr>
              <a:t> 5200MT/s, UDIMM</a:t>
            </a:r>
          </a:p>
          <a:p>
            <a:r>
              <a:rPr lang="ja-JP" altLang="en-US" sz="1050" kern="10" dirty="0">
                <a:latin typeface="ヒラギノ角ゴ7" panose="020B0700000000000000" pitchFamily="50" charset="-128"/>
                <a:ea typeface="ヒラギノ角ゴ7" panose="020B0700000000000000" pitchFamily="50" charset="-128"/>
              </a:rPr>
              <a:t>■ </a:t>
            </a:r>
            <a:r>
              <a:rPr lang="en-US" altLang="ja-JP" sz="1050" kern="10" dirty="0" err="1">
                <a:latin typeface="ヒラギノ角ゴ7" panose="020B0700000000000000" pitchFamily="50" charset="-128"/>
                <a:ea typeface="ヒラギノ角ゴ7" panose="020B0700000000000000" pitchFamily="50" charset="-128"/>
              </a:rPr>
              <a:t>PCIe</a:t>
            </a:r>
            <a:r>
              <a:rPr lang="en-US" altLang="ja-JP" sz="1050" kern="10" dirty="0">
                <a:latin typeface="ヒラギノ角ゴ7" panose="020B0700000000000000" pitchFamily="50" charset="-128"/>
                <a:ea typeface="ヒラギノ角ゴ7" panose="020B0700000000000000" pitchFamily="50" charset="-128"/>
              </a:rPr>
              <a:t> 4.0 x16</a:t>
            </a:r>
            <a:r>
              <a:rPr lang="ja-JP" altLang="en-US" sz="1050" kern="10" dirty="0">
                <a:latin typeface="ヒラギノ角ゴ7" panose="020B0700000000000000" pitchFamily="50" charset="-128"/>
                <a:ea typeface="ヒラギノ角ゴ7" panose="020B0700000000000000" pitchFamily="50" charset="-128"/>
              </a:rPr>
              <a:t>レーン</a:t>
            </a:r>
            <a:r>
              <a:rPr lang="en-US" altLang="ja-JP" sz="1050" kern="10" dirty="0">
                <a:latin typeface="ヒラギノ角ゴ7" panose="020B0700000000000000" pitchFamily="50" charset="-128"/>
                <a:ea typeface="ヒラギノ角ゴ7" panose="020B0700000000000000" pitchFamily="50" charset="-128"/>
              </a:rPr>
              <a:t>×1</a:t>
            </a:r>
            <a:r>
              <a:rPr lang="ja-JP" altLang="en-US" sz="1050" kern="10" dirty="0">
                <a:latin typeface="ヒラギノ角ゴ7" panose="020B0700000000000000" pitchFamily="50" charset="-128"/>
                <a:ea typeface="ヒラギノ角ゴ7" panose="020B0700000000000000" pitchFamily="50" charset="-128"/>
              </a:rPr>
              <a:t>スロット</a:t>
            </a:r>
            <a:r>
              <a:rPr lang="en-US" altLang="ja-JP" sz="1050" kern="10" dirty="0">
                <a:latin typeface="ヒラギノ角ゴ7" panose="020B0700000000000000" pitchFamily="50" charset="-128"/>
                <a:ea typeface="ヒラギノ角ゴ7" panose="020B0700000000000000" pitchFamily="50" charset="-128"/>
              </a:rPr>
              <a:t>FHHL </a:t>
            </a:r>
            <a:r>
              <a:rPr lang="en-US" altLang="ja-JP" sz="1050" kern="10" dirty="0" err="1">
                <a:latin typeface="ヒラギノ角ゴ7" panose="020B0700000000000000" pitchFamily="50" charset="-128"/>
                <a:ea typeface="ヒラギノ角ゴ7" panose="020B0700000000000000" pitchFamily="50" charset="-128"/>
              </a:rPr>
              <a:t>PCIe</a:t>
            </a:r>
            <a:r>
              <a:rPr lang="en-US" altLang="ja-JP" sz="1050" kern="10" dirty="0">
                <a:latin typeface="ヒラギノ角ゴ7" panose="020B0700000000000000" pitchFamily="50" charset="-128"/>
                <a:ea typeface="ヒラギノ角ゴ7" panose="020B0700000000000000" pitchFamily="50" charset="-128"/>
              </a:rPr>
              <a:t> card</a:t>
            </a:r>
          </a:p>
          <a:p>
            <a:r>
              <a:rPr lang="ja-JP" altLang="en-US" sz="1050" kern="10" dirty="0">
                <a:latin typeface="ヒラギノ角ゴ7" panose="020B0700000000000000" pitchFamily="50" charset="-128"/>
                <a:ea typeface="ヒラギノ角ゴ7" panose="020B0700000000000000" pitchFamily="50" charset="-128"/>
              </a:rPr>
              <a:t>■ 前面</a:t>
            </a:r>
            <a:r>
              <a:rPr lang="en-US" altLang="ja-JP" sz="1050" kern="10" dirty="0">
                <a:latin typeface="ヒラギノ角ゴ7" panose="020B0700000000000000" pitchFamily="50" charset="-128"/>
                <a:ea typeface="ヒラギノ角ゴ7" panose="020B0700000000000000" pitchFamily="50" charset="-128"/>
              </a:rPr>
              <a:t>3.5/2.5</a:t>
            </a:r>
            <a:r>
              <a:rPr lang="ja-JP" altLang="en-US" sz="1050" kern="10" dirty="0">
                <a:latin typeface="ヒラギノ角ゴ7" panose="020B0700000000000000" pitchFamily="50" charset="-128"/>
                <a:ea typeface="ヒラギノ角ゴ7" panose="020B0700000000000000" pitchFamily="50" charset="-128"/>
              </a:rPr>
              <a:t>インチ対応</a:t>
            </a:r>
            <a:r>
              <a:rPr lang="en-US" altLang="ja-JP" sz="1050" kern="10" dirty="0">
                <a:latin typeface="ヒラギノ角ゴ7" panose="020B0700000000000000" pitchFamily="50" charset="-128"/>
                <a:ea typeface="ヒラギノ角ゴ7" panose="020B0700000000000000" pitchFamily="50" charset="-128"/>
              </a:rPr>
              <a:t>Hot-Swap</a:t>
            </a:r>
            <a:r>
              <a:rPr lang="ja-JP" altLang="en-US" sz="1050" kern="10" dirty="0">
                <a:latin typeface="ヒラギノ角ゴ7" panose="020B0700000000000000" pitchFamily="50" charset="-128"/>
                <a:ea typeface="ヒラギノ角ゴ7" panose="020B0700000000000000" pitchFamily="50" charset="-128"/>
              </a:rPr>
              <a:t>ベイ</a:t>
            </a:r>
            <a:r>
              <a:rPr lang="en-US" altLang="ja-JP" sz="1050" kern="10" dirty="0">
                <a:latin typeface="ヒラギノ角ゴ7" panose="020B0700000000000000" pitchFamily="50" charset="-128"/>
                <a:ea typeface="ヒラギノ角ゴ7" panose="020B0700000000000000" pitchFamily="50" charset="-128"/>
              </a:rPr>
              <a:t>(x4)</a:t>
            </a:r>
          </a:p>
          <a:p>
            <a:r>
              <a:rPr lang="ja-JP" altLang="en-US" sz="1050" kern="10" dirty="0">
                <a:latin typeface="ヒラギノ角ゴ7" panose="020B0700000000000000" pitchFamily="50" charset="-128"/>
                <a:ea typeface="ヒラギノ角ゴ7" panose="020B0700000000000000" pitchFamily="50" charset="-128"/>
              </a:rPr>
              <a:t>■ </a:t>
            </a:r>
            <a:r>
              <a:rPr lang="en-US" altLang="ja-JP" sz="1050" kern="10" dirty="0">
                <a:latin typeface="ヒラギノ角ゴ7" panose="020B0700000000000000" pitchFamily="50" charset="-128"/>
                <a:ea typeface="ヒラギノ角ゴ7" panose="020B0700000000000000" pitchFamily="50" charset="-128"/>
              </a:rPr>
              <a:t>M.2 2280/22110 PCIe4.0 x4 (x2)</a:t>
            </a:r>
          </a:p>
          <a:p>
            <a:r>
              <a:rPr lang="ja-JP" altLang="en-US" sz="1050" kern="10" dirty="0">
                <a:latin typeface="ヒラギノ角ゴ7" panose="020B0700000000000000" pitchFamily="50" charset="-128"/>
                <a:ea typeface="ヒラギノ角ゴ7" panose="020B0700000000000000" pitchFamily="50" charset="-128"/>
              </a:rPr>
              <a:t>■ </a:t>
            </a:r>
            <a:r>
              <a:rPr lang="en-US" altLang="ja-JP" sz="1050" kern="10" dirty="0">
                <a:latin typeface="ヒラギノ角ゴ7" panose="020B0700000000000000" pitchFamily="50" charset="-128"/>
                <a:ea typeface="ヒラギノ角ゴ7" panose="020B0700000000000000" pitchFamily="50" charset="-128"/>
              </a:rPr>
              <a:t>10GBase-T Ethernet Ports (Intel® X710AT2) (x2)</a:t>
            </a:r>
          </a:p>
          <a:p>
            <a:r>
              <a:rPr lang="ja-JP" altLang="en-US" sz="1050" kern="10" dirty="0">
                <a:latin typeface="ヒラギノ角ゴ7" panose="020B0700000000000000" pitchFamily="50" charset="-128"/>
                <a:ea typeface="ヒラギノ角ゴ7" panose="020B0700000000000000" pitchFamily="50" charset="-128"/>
              </a:rPr>
              <a:t>■ </a:t>
            </a:r>
            <a:r>
              <a:rPr lang="en-US" altLang="ja-JP" sz="1050" kern="10" dirty="0">
                <a:latin typeface="ヒラギノ角ゴ7" panose="020B0700000000000000" pitchFamily="50" charset="-128"/>
                <a:ea typeface="ヒラギノ角ゴ7" panose="020B0700000000000000" pitchFamily="50" charset="-128"/>
              </a:rPr>
              <a:t>1000Base-T Dedicated Server Management Port (x1)</a:t>
            </a:r>
          </a:p>
          <a:p>
            <a:r>
              <a:rPr lang="ja-JP" altLang="en-US" sz="1050" kern="10" dirty="0">
                <a:latin typeface="ヒラギノ角ゴ7" panose="020B0700000000000000" pitchFamily="50" charset="-128"/>
                <a:ea typeface="ヒラギノ角ゴ7" panose="020B0700000000000000" pitchFamily="50" charset="-128"/>
              </a:rPr>
              <a:t>■ </a:t>
            </a:r>
            <a:r>
              <a:rPr lang="en-US" altLang="ja-JP" sz="1050" kern="10" dirty="0">
                <a:latin typeface="ヒラギノ角ゴ7" panose="020B0700000000000000" pitchFamily="50" charset="-128"/>
                <a:ea typeface="ヒラギノ角ゴ7" panose="020B0700000000000000" pitchFamily="50" charset="-128"/>
              </a:rPr>
              <a:t>USB3.2 Gen1 Type-A Ports </a:t>
            </a:r>
            <a:r>
              <a:rPr lang="ja-JP" altLang="en-US" sz="1050" kern="10" dirty="0">
                <a:latin typeface="ヒラギノ角ゴ7" panose="020B0700000000000000" pitchFamily="50" charset="-128"/>
                <a:ea typeface="ヒラギノ角ゴ7" panose="020B0700000000000000" pitchFamily="50" charset="-128"/>
              </a:rPr>
              <a:t>前面：</a:t>
            </a:r>
            <a:r>
              <a:rPr lang="en-US" altLang="ja-JP" sz="1050" kern="10" dirty="0">
                <a:latin typeface="ヒラギノ角ゴ7" panose="020B0700000000000000" pitchFamily="50" charset="-128"/>
                <a:ea typeface="ヒラギノ角ゴ7" panose="020B0700000000000000" pitchFamily="50" charset="-128"/>
              </a:rPr>
              <a:t>x2 </a:t>
            </a:r>
            <a:r>
              <a:rPr lang="ja-JP" altLang="en-US" sz="1050" kern="10" dirty="0">
                <a:latin typeface="ヒラギノ角ゴ7" panose="020B0700000000000000" pitchFamily="50" charset="-128"/>
                <a:ea typeface="ヒラギノ角ゴ7" panose="020B0700000000000000" pitchFamily="50" charset="-128"/>
              </a:rPr>
              <a:t>背面：</a:t>
            </a:r>
            <a:r>
              <a:rPr lang="en-US" altLang="ja-JP" sz="1050" kern="10" dirty="0">
                <a:latin typeface="ヒラギノ角ゴ7" panose="020B0700000000000000" pitchFamily="50" charset="-128"/>
                <a:ea typeface="ヒラギノ角ゴ7" panose="020B0700000000000000" pitchFamily="50" charset="-128"/>
              </a:rPr>
              <a:t>x2</a:t>
            </a:r>
          </a:p>
          <a:p>
            <a:r>
              <a:rPr lang="ja-JP" altLang="en-US" sz="1050" kern="10" dirty="0">
                <a:latin typeface="ヒラギノ角ゴ7" panose="020B0700000000000000" pitchFamily="50" charset="-128"/>
                <a:ea typeface="ヒラギノ角ゴ7" panose="020B0700000000000000" pitchFamily="50" charset="-128"/>
              </a:rPr>
              <a:t>■ </a:t>
            </a:r>
            <a:r>
              <a:rPr lang="en-US" altLang="ja-JP" sz="1050" kern="10" dirty="0">
                <a:latin typeface="ヒラギノ角ゴ7" panose="020B0700000000000000" pitchFamily="50" charset="-128"/>
                <a:ea typeface="ヒラギノ角ゴ7" panose="020B0700000000000000" pitchFamily="50" charset="-128"/>
              </a:rPr>
              <a:t>600W </a:t>
            </a:r>
            <a:r>
              <a:rPr lang="ja-JP" altLang="en-US" sz="1050" kern="10" dirty="0">
                <a:latin typeface="ヒラギノ角ゴ7" panose="020B0700000000000000" pitchFamily="50" charset="-128"/>
                <a:ea typeface="ヒラギノ角ゴ7" panose="020B0700000000000000" pitchFamily="50" charset="-128"/>
              </a:rPr>
              <a:t>冗長化電源</a:t>
            </a:r>
            <a:r>
              <a:rPr lang="en-US" altLang="ja-JP" sz="1050" kern="10" dirty="0">
                <a:latin typeface="ヒラギノ角ゴ7" panose="020B0700000000000000" pitchFamily="50" charset="-128"/>
                <a:ea typeface="ヒラギノ角ゴ7" panose="020B0700000000000000" pitchFamily="50" charset="-128"/>
              </a:rPr>
              <a:t>80Plus Platinum</a:t>
            </a:r>
            <a:r>
              <a:rPr lang="ja-JP" altLang="en-US" sz="1050" kern="10" dirty="0">
                <a:latin typeface="ヒラギノ角ゴ7" panose="020B0700000000000000" pitchFamily="50" charset="-128"/>
                <a:ea typeface="ヒラギノ角ゴ7" panose="020B0700000000000000" pitchFamily="50" charset="-128"/>
              </a:rPr>
              <a:t>認証（１＋１）</a:t>
            </a:r>
          </a:p>
        </p:txBody>
      </p:sp>
      <p:sp>
        <p:nvSpPr>
          <p:cNvPr id="66" name="テキスト ボックス 65">
            <a:extLst>
              <a:ext uri="{FF2B5EF4-FFF2-40B4-BE49-F238E27FC236}">
                <a16:creationId xmlns:a16="http://schemas.microsoft.com/office/drawing/2014/main" id="{B6ABBAC0-EBC4-4755-8615-9A1700A7F040}"/>
              </a:ext>
            </a:extLst>
          </p:cNvPr>
          <p:cNvSpPr txBox="1"/>
          <p:nvPr/>
        </p:nvSpPr>
        <p:spPr>
          <a:xfrm>
            <a:off x="424437" y="6707369"/>
            <a:ext cx="2899634" cy="461665"/>
          </a:xfrm>
          <a:prstGeom prst="rect">
            <a:avLst/>
          </a:prstGeom>
          <a:noFill/>
          <a:ln>
            <a:noFill/>
          </a:ln>
        </p:spPr>
        <p:txBody>
          <a:bodyPr wrap="square" rtlCol="0">
            <a:spAutoFit/>
          </a:bodyPr>
          <a:lstStyle/>
          <a:p>
            <a:pPr algn="ctr"/>
            <a:r>
              <a:rPr lang="en-US" altLang="ja-JP" sz="1200" kern="10" dirty="0">
                <a:latin typeface="ヒラギノ角ゴ7" panose="020B0700000000000000" pitchFamily="50" charset="-128"/>
                <a:ea typeface="ヒラギノ角ゴ7" panose="020B0700000000000000" pitchFamily="50" charset="-128"/>
              </a:rPr>
              <a:t>1U </a:t>
            </a:r>
            <a:r>
              <a:rPr lang="ja-JP" altLang="en-US" sz="1200" kern="10" dirty="0">
                <a:latin typeface="ヒラギノ角ゴ7" panose="020B0700000000000000" pitchFamily="50" charset="-128"/>
                <a:ea typeface="ヒラギノ角ゴ7" panose="020B0700000000000000" pitchFamily="50" charset="-128"/>
              </a:rPr>
              <a:t>ラックマウント型サーバーには</a:t>
            </a:r>
            <a:endParaRPr lang="en-US" altLang="ja-JP" sz="1200" kern="10" dirty="0">
              <a:latin typeface="ヒラギノ角ゴ7" panose="020B0700000000000000" pitchFamily="50" charset="-128"/>
              <a:ea typeface="ヒラギノ角ゴ7" panose="020B0700000000000000" pitchFamily="50" charset="-128"/>
            </a:endParaRPr>
          </a:p>
          <a:p>
            <a:pPr algn="ctr"/>
            <a:r>
              <a:rPr lang="ja-JP" altLang="en-US" sz="1200" kern="10" dirty="0">
                <a:latin typeface="ヒラギノ角ゴ7" panose="020B0700000000000000" pitchFamily="50" charset="-128"/>
                <a:ea typeface="ヒラギノ角ゴ7" panose="020B0700000000000000" pitchFamily="50" charset="-128"/>
              </a:rPr>
              <a:t>数少ない液冷ユニットを搭載</a:t>
            </a:r>
          </a:p>
        </p:txBody>
      </p:sp>
      <p:grpSp>
        <p:nvGrpSpPr>
          <p:cNvPr id="75" name="グループ化 74"/>
          <p:cNvGrpSpPr/>
          <p:nvPr/>
        </p:nvGrpSpPr>
        <p:grpSpPr>
          <a:xfrm>
            <a:off x="5006683" y="7336720"/>
            <a:ext cx="1901908" cy="1711129"/>
            <a:chOff x="5006683" y="7336721"/>
            <a:chExt cx="1901908" cy="1369384"/>
          </a:xfrm>
        </p:grpSpPr>
        <p:sp>
          <p:nvSpPr>
            <p:cNvPr id="67" name="角丸四角形 66"/>
            <p:cNvSpPr/>
            <p:nvPr/>
          </p:nvSpPr>
          <p:spPr>
            <a:xfrm>
              <a:off x="5006683" y="7336721"/>
              <a:ext cx="1901908" cy="238064"/>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accent5">
                      <a:lumMod val="50000"/>
                    </a:schemeClr>
                  </a:solidFill>
                  <a:latin typeface="ヒラギノ角ゴ8" panose="020B0800000000000000" pitchFamily="50" charset="-128"/>
                  <a:ea typeface="ヒラギノ角ゴ8" panose="020B0800000000000000" pitchFamily="50" charset="-128"/>
                </a:rPr>
                <a:t>24</a:t>
              </a:r>
              <a:r>
                <a:rPr lang="ja-JP" altLang="en-US" sz="1100" dirty="0">
                  <a:solidFill>
                    <a:schemeClr val="accent5">
                      <a:lumMod val="50000"/>
                    </a:schemeClr>
                  </a:solidFill>
                  <a:latin typeface="ヒラギノ角ゴ8" panose="020B0800000000000000" pitchFamily="50" charset="-128"/>
                  <a:ea typeface="ヒラギノ角ゴ8" panose="020B0800000000000000" pitchFamily="50" charset="-128"/>
                </a:rPr>
                <a:t>時間</a:t>
              </a:r>
              <a:r>
                <a:rPr lang="en-US" altLang="ja-JP" sz="1100" dirty="0">
                  <a:solidFill>
                    <a:schemeClr val="accent5">
                      <a:lumMod val="50000"/>
                    </a:schemeClr>
                  </a:solidFill>
                  <a:latin typeface="ヒラギノ角ゴ8" panose="020B0800000000000000" pitchFamily="50" charset="-128"/>
                  <a:ea typeface="ヒラギノ角ゴ8" panose="020B0800000000000000" pitchFamily="50" charset="-128"/>
                </a:rPr>
                <a:t>365</a:t>
              </a:r>
              <a:r>
                <a:rPr lang="ja-JP" altLang="en-US" sz="1100" dirty="0">
                  <a:solidFill>
                    <a:schemeClr val="accent5">
                      <a:lumMod val="50000"/>
                    </a:schemeClr>
                  </a:solidFill>
                  <a:latin typeface="ヒラギノ角ゴ8" panose="020B0800000000000000" pitchFamily="50" charset="-128"/>
                  <a:ea typeface="ヒラギノ角ゴ8" panose="020B0800000000000000" pitchFamily="50" charset="-128"/>
                </a:rPr>
                <a:t>日稼働</a:t>
              </a:r>
            </a:p>
          </p:txBody>
        </p:sp>
        <p:sp>
          <p:nvSpPr>
            <p:cNvPr id="68" name="角丸四角形 67"/>
            <p:cNvSpPr/>
            <p:nvPr/>
          </p:nvSpPr>
          <p:spPr>
            <a:xfrm>
              <a:off x="5006683" y="7622401"/>
              <a:ext cx="1901908" cy="238064"/>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accent5">
                      <a:lumMod val="50000"/>
                    </a:schemeClr>
                  </a:solidFill>
                  <a:latin typeface="ヒラギノ角ゴ8" panose="020B0800000000000000" pitchFamily="50" charset="-128"/>
                  <a:ea typeface="ヒラギノ角ゴ8" panose="020B0800000000000000" pitchFamily="50" charset="-128"/>
                </a:rPr>
                <a:t>複数の並列処理</a:t>
              </a:r>
            </a:p>
          </p:txBody>
        </p:sp>
        <p:sp>
          <p:nvSpPr>
            <p:cNvPr id="69" name="角丸四角形 68"/>
            <p:cNvSpPr/>
            <p:nvPr/>
          </p:nvSpPr>
          <p:spPr>
            <a:xfrm>
              <a:off x="5006683" y="7904107"/>
              <a:ext cx="1901908" cy="238064"/>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accent5">
                      <a:lumMod val="50000"/>
                    </a:schemeClr>
                  </a:solidFill>
                  <a:latin typeface="ヒラギノ角ゴ8" panose="020B0800000000000000" pitchFamily="50" charset="-128"/>
                  <a:ea typeface="ヒラギノ角ゴ8" panose="020B0800000000000000" pitchFamily="50" charset="-128"/>
                </a:rPr>
                <a:t>大人数へのサービス提供</a:t>
              </a:r>
              <a:endParaRPr kumimoji="1" lang="ja-JP" altLang="en-US" sz="1100" dirty="0">
                <a:solidFill>
                  <a:schemeClr val="accent5">
                    <a:lumMod val="50000"/>
                  </a:schemeClr>
                </a:solidFill>
              </a:endParaRPr>
            </a:p>
          </p:txBody>
        </p:sp>
        <p:sp>
          <p:nvSpPr>
            <p:cNvPr id="70" name="角丸四角形 69"/>
            <p:cNvSpPr/>
            <p:nvPr/>
          </p:nvSpPr>
          <p:spPr>
            <a:xfrm>
              <a:off x="5006683" y="8189787"/>
              <a:ext cx="1901908" cy="238064"/>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accent5">
                      <a:lumMod val="50000"/>
                    </a:schemeClr>
                  </a:solidFill>
                  <a:latin typeface="ヒラギノ角ゴ8" panose="020B0800000000000000" pitchFamily="50" charset="-128"/>
                  <a:ea typeface="ヒラギノ角ゴ8" panose="020B0800000000000000" pitchFamily="50" charset="-128"/>
                </a:rPr>
                <a:t>部品単位の高い耐久性</a:t>
              </a:r>
            </a:p>
          </p:txBody>
        </p:sp>
        <p:sp>
          <p:nvSpPr>
            <p:cNvPr id="71" name="角丸四角形 70"/>
            <p:cNvSpPr/>
            <p:nvPr/>
          </p:nvSpPr>
          <p:spPr>
            <a:xfrm>
              <a:off x="5006683" y="8468041"/>
              <a:ext cx="1901908" cy="238064"/>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accent5">
                      <a:lumMod val="50000"/>
                    </a:schemeClr>
                  </a:solidFill>
                  <a:latin typeface="ヒラギノ角ゴ8" panose="020B0800000000000000" pitchFamily="50" charset="-128"/>
                  <a:ea typeface="ヒラギノ角ゴ8" panose="020B0800000000000000" pitchFamily="50" charset="-128"/>
                </a:rPr>
                <a:t>冗長化されたストレージ</a:t>
              </a:r>
            </a:p>
          </p:txBody>
        </p:sp>
      </p:grpSp>
      <p:pic>
        <p:nvPicPr>
          <p:cNvPr id="74" name="図 7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234" y="2684450"/>
            <a:ext cx="2063607" cy="1574049"/>
          </a:xfrm>
          <a:prstGeom prst="rect">
            <a:avLst/>
          </a:prstGeom>
          <a:effectLst>
            <a:glow rad="101600">
              <a:schemeClr val="accent5">
                <a:lumMod val="20000"/>
                <a:lumOff val="80000"/>
                <a:alpha val="60000"/>
              </a:schemeClr>
            </a:glow>
          </a:effectLst>
        </p:spPr>
      </p:pic>
      <p:pic>
        <p:nvPicPr>
          <p:cNvPr id="2050" name="Picture 2" descr="C:\Users\chijiiwa\Desktop\MSI 1U①.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9466" y="6830988"/>
            <a:ext cx="1724339" cy="21442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hijiiwa\Desktop\MSI 1U②.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8806" y="6830988"/>
            <a:ext cx="1736515" cy="2365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hijiiwa\Desktop\キャプチャ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2223" y="4926816"/>
            <a:ext cx="1217943" cy="123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6060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4846</TotalTime>
  <Pages>0</Pages>
  <Words>637</Words>
  <Characters>0</Characters>
  <Application>Microsoft Office PowerPoint</Application>
  <DocSecurity>0</DocSecurity>
  <PresentationFormat>ユーザー設定</PresentationFormat>
  <Lines>0</Lines>
  <Paragraphs>88</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AR P新藝体U</vt:lpstr>
      <vt:lpstr>ヒラギノ角ゴ4</vt:lpstr>
      <vt:lpstr>ヒラギノ角ゴ5</vt:lpstr>
      <vt:lpstr>ヒラギノ角ゴ6</vt:lpstr>
      <vt:lpstr>ヒラギノ角ゴ7</vt:lpstr>
      <vt:lpstr>ヒラギノ角ゴ8</vt:lpstr>
      <vt:lpstr>メイリオ</vt:lpstr>
      <vt:lpstr>游ゴシック</vt:lpstr>
      <vt:lpstr>游ゴシック Light</vt:lpstr>
      <vt:lpstr>Arial</vt:lpstr>
      <vt:lpstr>Office テーマ</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亮平 千々岩</cp:lastModifiedBy>
  <cp:revision>1488</cp:revision>
  <dcterms:created xsi:type="dcterms:W3CDTF">2015-08-26T04:11:00Z</dcterms:created>
  <dcterms:modified xsi:type="dcterms:W3CDTF">2024-12-23T13:30:39Z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